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9" r:id="rId2"/>
    <p:sldId id="274" r:id="rId3"/>
    <p:sldId id="305" r:id="rId4"/>
    <p:sldId id="317" r:id="rId5"/>
    <p:sldId id="318" r:id="rId6"/>
    <p:sldId id="306" r:id="rId7"/>
    <p:sldId id="307" r:id="rId8"/>
    <p:sldId id="308" r:id="rId9"/>
    <p:sldId id="319" r:id="rId10"/>
    <p:sldId id="320" r:id="rId11"/>
    <p:sldId id="321" r:id="rId12"/>
    <p:sldId id="322" r:id="rId13"/>
    <p:sldId id="323" r:id="rId14"/>
    <p:sldId id="324" r:id="rId15"/>
    <p:sldId id="325" r:id="rId16"/>
    <p:sldId id="326" r:id="rId17"/>
    <p:sldId id="327" r:id="rId18"/>
    <p:sldId id="328" r:id="rId19"/>
    <p:sldId id="329" r:id="rId20"/>
    <p:sldId id="330" r:id="rId21"/>
    <p:sldId id="331" r:id="rId22"/>
    <p:sldId id="332" r:id="rId23"/>
    <p:sldId id="333" r:id="rId24"/>
    <p:sldId id="285" r:id="rId25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8103"/>
    <a:srgbClr val="FFCC99"/>
    <a:srgbClr val="FFC993"/>
    <a:srgbClr val="FF96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DAF400-125E-47D1-AD53-12E1A0169C70}" v="1" dt="2019-05-24T20:20:56.9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E171933-4619-4E11-9A3F-F7608DF75F80}" styleName="Estilo medio 1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Estilo medio 3 - Énfasis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C." userId="ffa83960b425c528" providerId="LiveId" clId="{A2DAF400-125E-47D1-AD53-12E1A0169C70}"/>
    <pc:docChg chg="modSld">
      <pc:chgData name="Rafael C." userId="ffa83960b425c528" providerId="LiveId" clId="{A2DAF400-125E-47D1-AD53-12E1A0169C70}" dt="2019-05-24T20:20:56.976" v="0"/>
      <pc:docMkLst>
        <pc:docMk/>
      </pc:docMkLst>
      <pc:sldChg chg="modSp">
        <pc:chgData name="Rafael C." userId="ffa83960b425c528" providerId="LiveId" clId="{A2DAF400-125E-47D1-AD53-12E1A0169C70}" dt="2019-05-24T20:20:56.976" v="0"/>
        <pc:sldMkLst>
          <pc:docMk/>
          <pc:sldMk cId="2068909626" sldId="274"/>
        </pc:sldMkLst>
        <pc:spChg chg="mod">
          <ac:chgData name="Rafael C." userId="ffa83960b425c528" providerId="LiveId" clId="{A2DAF400-125E-47D1-AD53-12E1A0169C70}" dt="2019-05-24T20:20:56.976" v="0"/>
          <ac:spMkLst>
            <pc:docMk/>
            <pc:sldMk cId="2068909626" sldId="274"/>
            <ac:spMk id="6" creationId="{44BD0C14-E986-4E36-83C4-EA36A6334937}"/>
          </ac:spMkLst>
        </pc:spChg>
      </pc:sldChg>
    </pc:docChg>
  </pc:docChgLst>
  <pc:docChgLst>
    <pc:chgData name="Rafael C." userId="ffa83960b425c528" providerId="LiveId" clId="{A1A6CC59-1AE6-40B8-B2C9-6E34EF2ED440}"/>
  </pc:docChgLst>
  <pc:docChgLst>
    <pc:chgData name="Rafael C." userId="ffa83960b425c528" providerId="LiveId" clId="{7A0BB685-D947-45C5-86DA-A78E0743E074}"/>
  </pc:docChgLst>
  <pc:docChgLst>
    <pc:chgData name="Rafael C." userId="ffa83960b425c528" providerId="LiveId" clId="{D5A872B8-313C-4215-B87E-B7B88119E156}"/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Libro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Hoja1!$B$1</c:f>
              <c:strCache>
                <c:ptCount val="1"/>
                <c:pt idx="0">
                  <c:v>A1</c:v>
                </c:pt>
              </c:strCache>
            </c:strRef>
          </c:tx>
          <c:marker>
            <c:symbol val="none"/>
          </c:marker>
          <c:cat>
            <c:numRef>
              <c:f>Hoja1!$A$2:$A$14</c:f>
              <c:numCache>
                <c:formatCode>_-* #,##0\ _€_-;\-* #,##0\ _€_-;_-* "-"??\ _€_-;_-@_-</c:formatCode>
                <c:ptCount val="13"/>
                <c:pt idx="0">
                  <c:v>1000</c:v>
                </c:pt>
                <c:pt idx="1">
                  <c:v>5000</c:v>
                </c:pt>
                <c:pt idx="2">
                  <c:v>10000</c:v>
                </c:pt>
                <c:pt idx="3">
                  <c:v>50000</c:v>
                </c:pt>
                <c:pt idx="4">
                  <c:v>100000</c:v>
                </c:pt>
                <c:pt idx="5">
                  <c:v>200000</c:v>
                </c:pt>
                <c:pt idx="6">
                  <c:v>500000</c:v>
                </c:pt>
                <c:pt idx="7">
                  <c:v>1000000</c:v>
                </c:pt>
                <c:pt idx="8">
                  <c:v>10000000</c:v>
                </c:pt>
                <c:pt idx="9">
                  <c:v>100000000</c:v>
                </c:pt>
                <c:pt idx="10">
                  <c:v>200000000</c:v>
                </c:pt>
                <c:pt idx="11">
                  <c:v>300000000</c:v>
                </c:pt>
                <c:pt idx="12">
                  <c:v>400000000</c:v>
                </c:pt>
              </c:numCache>
            </c:numRef>
          </c:cat>
          <c:val>
            <c:numRef>
              <c:f>Hoja1!$B$2:$B$14</c:f>
              <c:numCache>
                <c:formatCode>0%</c:formatCode>
                <c:ptCount val="13"/>
                <c:pt idx="0">
                  <c:v>0.64345267648618731</c:v>
                </c:pt>
                <c:pt idx="1">
                  <c:v>0.66275783168157398</c:v>
                </c:pt>
                <c:pt idx="2">
                  <c:v>0.68124123737558717</c:v>
                </c:pt>
                <c:pt idx="3">
                  <c:v>0.69897000433601875</c:v>
                </c:pt>
                <c:pt idx="4">
                  <c:v>0.71600334363479912</c:v>
                </c:pt>
                <c:pt idx="5">
                  <c:v>0.7323937598229685</c:v>
                </c:pt>
                <c:pt idx="6">
                  <c:v>0.74818802700620035</c:v>
                </c:pt>
                <c:pt idx="7">
                  <c:v>0.76342799356293722</c:v>
                </c:pt>
                <c:pt idx="8">
                  <c:v>0.77815125038364363</c:v>
                </c:pt>
                <c:pt idx="9">
                  <c:v>0.77815125038364363</c:v>
                </c:pt>
                <c:pt idx="10">
                  <c:v>0.77815125038364363</c:v>
                </c:pt>
                <c:pt idx="11">
                  <c:v>0.77815125038364363</c:v>
                </c:pt>
                <c:pt idx="12">
                  <c:v>0.77815125038364363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C8-4C2F-AAC5-D2C7A9B5B292}"/>
            </c:ext>
          </c:extLst>
        </c:ser>
        <c:ser>
          <c:idx val="2"/>
          <c:order val="1"/>
          <c:tx>
            <c:strRef>
              <c:f>Hoja1!$C$1</c:f>
              <c:strCache>
                <c:ptCount val="1"/>
                <c:pt idx="0">
                  <c:v>A2</c:v>
                </c:pt>
              </c:strCache>
            </c:strRef>
          </c:tx>
          <c:marker>
            <c:symbol val="none"/>
          </c:marker>
          <c:cat>
            <c:numRef>
              <c:f>Hoja1!$A$2:$A$14</c:f>
              <c:numCache>
                <c:formatCode>_-* #,##0\ _€_-;\-* #,##0\ _€_-;_-* "-"??\ _€_-;_-@_-</c:formatCode>
                <c:ptCount val="13"/>
                <c:pt idx="0">
                  <c:v>1000</c:v>
                </c:pt>
                <c:pt idx="1">
                  <c:v>5000</c:v>
                </c:pt>
                <c:pt idx="2">
                  <c:v>10000</c:v>
                </c:pt>
                <c:pt idx="3">
                  <c:v>50000</c:v>
                </c:pt>
                <c:pt idx="4">
                  <c:v>100000</c:v>
                </c:pt>
                <c:pt idx="5">
                  <c:v>200000</c:v>
                </c:pt>
                <c:pt idx="6">
                  <c:v>500000</c:v>
                </c:pt>
                <c:pt idx="7">
                  <c:v>1000000</c:v>
                </c:pt>
                <c:pt idx="8">
                  <c:v>10000000</c:v>
                </c:pt>
                <c:pt idx="9">
                  <c:v>100000000</c:v>
                </c:pt>
                <c:pt idx="10">
                  <c:v>200000000</c:v>
                </c:pt>
                <c:pt idx="11">
                  <c:v>300000000</c:v>
                </c:pt>
                <c:pt idx="12">
                  <c:v>400000000</c:v>
                </c:pt>
              </c:numCache>
            </c:numRef>
          </c:cat>
          <c:val>
            <c:numRef>
              <c:f>Hoja1!$C$2:$C$14</c:f>
              <c:numCache>
                <c:formatCode>0%</c:formatCode>
                <c:ptCount val="13"/>
                <c:pt idx="0">
                  <c:v>0.57978359661680989</c:v>
                </c:pt>
                <c:pt idx="1">
                  <c:v>0.62324929039790022</c:v>
                </c:pt>
                <c:pt idx="2">
                  <c:v>0.66275783168157387</c:v>
                </c:pt>
                <c:pt idx="3">
                  <c:v>0.69897000433601864</c:v>
                </c:pt>
                <c:pt idx="4">
                  <c:v>0.73239375982296839</c:v>
                </c:pt>
                <c:pt idx="5">
                  <c:v>0.76342799356293722</c:v>
                </c:pt>
                <c:pt idx="6">
                  <c:v>0.79239168949825378</c:v>
                </c:pt>
                <c:pt idx="7">
                  <c:v>0.81954393554186866</c:v>
                </c:pt>
                <c:pt idx="8">
                  <c:v>0.84509804001425681</c:v>
                </c:pt>
                <c:pt idx="9">
                  <c:v>0.84509804001425681</c:v>
                </c:pt>
                <c:pt idx="10">
                  <c:v>0.84509804001425681</c:v>
                </c:pt>
                <c:pt idx="11">
                  <c:v>0.84509804001425681</c:v>
                </c:pt>
                <c:pt idx="12">
                  <c:v>0.84509804001425681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CC8-4C2F-AAC5-D2C7A9B5B292}"/>
            </c:ext>
          </c:extLst>
        </c:ser>
        <c:ser>
          <c:idx val="3"/>
          <c:order val="2"/>
          <c:tx>
            <c:strRef>
              <c:f>Hoja1!$D$1</c:f>
              <c:strCache>
                <c:ptCount val="1"/>
                <c:pt idx="0">
                  <c:v>A3</c:v>
                </c:pt>
              </c:strCache>
            </c:strRef>
          </c:tx>
          <c:marker>
            <c:symbol val="none"/>
          </c:marker>
          <c:cat>
            <c:numRef>
              <c:f>Hoja1!$A$2:$A$14</c:f>
              <c:numCache>
                <c:formatCode>_-* #,##0\ _€_-;\-* #,##0\ _€_-;_-* "-"??\ _€_-;_-@_-</c:formatCode>
                <c:ptCount val="13"/>
                <c:pt idx="0">
                  <c:v>1000</c:v>
                </c:pt>
                <c:pt idx="1">
                  <c:v>5000</c:v>
                </c:pt>
                <c:pt idx="2">
                  <c:v>10000</c:v>
                </c:pt>
                <c:pt idx="3">
                  <c:v>50000</c:v>
                </c:pt>
                <c:pt idx="4">
                  <c:v>100000</c:v>
                </c:pt>
                <c:pt idx="5">
                  <c:v>200000</c:v>
                </c:pt>
                <c:pt idx="6">
                  <c:v>500000</c:v>
                </c:pt>
                <c:pt idx="7">
                  <c:v>1000000</c:v>
                </c:pt>
                <c:pt idx="8">
                  <c:v>10000000</c:v>
                </c:pt>
                <c:pt idx="9">
                  <c:v>100000000</c:v>
                </c:pt>
                <c:pt idx="10">
                  <c:v>200000000</c:v>
                </c:pt>
                <c:pt idx="11">
                  <c:v>300000000</c:v>
                </c:pt>
                <c:pt idx="12">
                  <c:v>400000000</c:v>
                </c:pt>
              </c:numCache>
            </c:numRef>
          </c:cat>
          <c:val>
            <c:numRef>
              <c:f>Hoja1!$D$2:$D$14</c:f>
              <c:numCache>
                <c:formatCode>0%</c:formatCode>
                <c:ptCount val="13"/>
                <c:pt idx="0">
                  <c:v>0.66275783168157421</c:v>
                </c:pt>
                <c:pt idx="1">
                  <c:v>0.66745295288995399</c:v>
                </c:pt>
                <c:pt idx="2">
                  <c:v>0.67209785793571752</c:v>
                </c:pt>
                <c:pt idx="3">
                  <c:v>0.67669360962486669</c:v>
                </c:pt>
                <c:pt idx="4">
                  <c:v>0.68124123737558728</c:v>
                </c:pt>
                <c:pt idx="5">
                  <c:v>0.68574173860226373</c:v>
                </c:pt>
                <c:pt idx="6">
                  <c:v>0.69019608002851374</c:v>
                </c:pt>
                <c:pt idx="7">
                  <c:v>0.69460519893356876</c:v>
                </c:pt>
                <c:pt idx="8">
                  <c:v>0.69897000433601886</c:v>
                </c:pt>
                <c:pt idx="9">
                  <c:v>0.69897000433601886</c:v>
                </c:pt>
                <c:pt idx="10">
                  <c:v>0.69897000433601886</c:v>
                </c:pt>
                <c:pt idx="11">
                  <c:v>0.69897000433601886</c:v>
                </c:pt>
                <c:pt idx="12">
                  <c:v>0.69897000433601886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CC8-4C2F-AAC5-D2C7A9B5B292}"/>
            </c:ext>
          </c:extLst>
        </c:ser>
        <c:ser>
          <c:idx val="4"/>
          <c:order val="3"/>
          <c:tx>
            <c:strRef>
              <c:f>Hoja1!$E$1</c:f>
              <c:strCache>
                <c:ptCount val="1"/>
                <c:pt idx="0">
                  <c:v>Deep Learning</c:v>
                </c:pt>
              </c:strCache>
            </c:strRef>
          </c:tx>
          <c:marker>
            <c:symbol val="none"/>
          </c:marker>
          <c:cat>
            <c:numRef>
              <c:f>Hoja1!$A$2:$A$14</c:f>
              <c:numCache>
                <c:formatCode>_-* #,##0\ _€_-;\-* #,##0\ _€_-;_-* "-"??\ _€_-;_-@_-</c:formatCode>
                <c:ptCount val="13"/>
                <c:pt idx="0">
                  <c:v>1000</c:v>
                </c:pt>
                <c:pt idx="1">
                  <c:v>5000</c:v>
                </c:pt>
                <c:pt idx="2">
                  <c:v>10000</c:v>
                </c:pt>
                <c:pt idx="3">
                  <c:v>50000</c:v>
                </c:pt>
                <c:pt idx="4">
                  <c:v>100000</c:v>
                </c:pt>
                <c:pt idx="5">
                  <c:v>200000</c:v>
                </c:pt>
                <c:pt idx="6">
                  <c:v>500000</c:v>
                </c:pt>
                <c:pt idx="7">
                  <c:v>1000000</c:v>
                </c:pt>
                <c:pt idx="8">
                  <c:v>10000000</c:v>
                </c:pt>
                <c:pt idx="9">
                  <c:v>100000000</c:v>
                </c:pt>
                <c:pt idx="10">
                  <c:v>200000000</c:v>
                </c:pt>
                <c:pt idx="11">
                  <c:v>300000000</c:v>
                </c:pt>
                <c:pt idx="12">
                  <c:v>400000000</c:v>
                </c:pt>
              </c:numCache>
            </c:numRef>
          </c:cat>
          <c:val>
            <c:numRef>
              <c:f>Hoja1!$E$2:$E$14</c:f>
              <c:numCache>
                <c:formatCode>0%</c:formatCode>
                <c:ptCount val="13"/>
                <c:pt idx="0">
                  <c:v>0.47712125471966244</c:v>
                </c:pt>
                <c:pt idx="1">
                  <c:v>0.54406804435027567</c:v>
                </c:pt>
                <c:pt idx="2">
                  <c:v>0.6020599913279624</c:v>
                </c:pt>
                <c:pt idx="3">
                  <c:v>0.65321251377534373</c:v>
                </c:pt>
                <c:pt idx="4">
                  <c:v>0.69897000433601886</c:v>
                </c:pt>
                <c:pt idx="5">
                  <c:v>0.74036268949424389</c:v>
                </c:pt>
                <c:pt idx="6">
                  <c:v>0.77815125038364363</c:v>
                </c:pt>
                <c:pt idx="7">
                  <c:v>0.81291335664285558</c:v>
                </c:pt>
                <c:pt idx="8">
                  <c:v>0.84509804001425681</c:v>
                </c:pt>
                <c:pt idx="9">
                  <c:v>0.87506126339170009</c:v>
                </c:pt>
                <c:pt idx="10">
                  <c:v>0.90308998699194354</c:v>
                </c:pt>
                <c:pt idx="11">
                  <c:v>0.92941892571429274</c:v>
                </c:pt>
                <c:pt idx="12">
                  <c:v>0.95424250943932487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CC8-4C2F-AAC5-D2C7A9B5B2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6286464"/>
        <c:axId val="106300544"/>
      </c:lineChart>
      <c:catAx>
        <c:axId val="106286464"/>
        <c:scaling>
          <c:orientation val="minMax"/>
        </c:scaling>
        <c:delete val="0"/>
        <c:axPos val="b"/>
        <c:numFmt formatCode="_-* #,##0\ _€_-;\-* #,##0\ _€_-;_-* &quot;-&quot;??\ _€_-;_-@_-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s-AR"/>
          </a:p>
        </c:txPr>
        <c:crossAx val="106300544"/>
        <c:crosses val="autoZero"/>
        <c:auto val="1"/>
        <c:lblAlgn val="ctr"/>
        <c:lblOffset val="100"/>
        <c:noMultiLvlLbl val="0"/>
      </c:catAx>
      <c:valAx>
        <c:axId val="106300544"/>
        <c:scaling>
          <c:orientation val="minMax"/>
          <c:max val="1"/>
          <c:min val="0.4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2000"/>
            </a:pPr>
            <a:endParaRPr lang="es-AR"/>
          </a:p>
        </c:txPr>
        <c:crossAx val="106286464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 sz="1800"/>
          </a:pPr>
          <a:endParaRPr lang="es-AR"/>
        </a:p>
      </c:txPr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690E39-F30C-4A14-BE95-FF764D57248C}" type="datetimeFigureOut">
              <a:rPr lang="es-AR" smtClean="0"/>
              <a:t>24/5/2019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D5B0AA-AC91-4252-A91A-1FB595D6422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06019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5502776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10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348622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11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731149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12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4079140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13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161912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14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6054739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15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0261776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16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7733383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17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4846173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18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6209797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19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2295778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2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9278789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20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0920830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21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7423632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22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6349291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23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40553123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24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4248189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3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713152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4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2812537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5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663245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6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317865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7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976205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8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4269520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9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4096766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1485"/>
            <a:ext cx="10363200" cy="14689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609585" indent="0" algn="ctr">
              <a:buNone/>
              <a:defRPr/>
            </a:lvl2pPr>
            <a:lvl3pPr marL="1219170" indent="0" algn="ctr">
              <a:buNone/>
              <a:defRPr/>
            </a:lvl3pPr>
            <a:lvl4pPr marL="1828754" indent="0" algn="ctr">
              <a:buNone/>
              <a:defRPr/>
            </a:lvl4pPr>
            <a:lvl5pPr marL="2438339" indent="0" algn="ctr">
              <a:buNone/>
              <a:defRPr/>
            </a:lvl5pPr>
            <a:lvl6pPr marL="3047924" indent="0" algn="ctr">
              <a:buNone/>
              <a:defRPr/>
            </a:lvl6pPr>
            <a:lvl7pPr marL="3657509" indent="0" algn="ctr">
              <a:buNone/>
              <a:defRPr/>
            </a:lvl7pPr>
            <a:lvl8pPr marL="4267093" indent="0" algn="ctr">
              <a:buNone/>
              <a:defRPr/>
            </a:lvl8pPr>
            <a:lvl9pPr marL="4876678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5EF538-3970-494A-8E5C-4272E889D696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246539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F891EE-8B3D-427F-AF1A-0AC46E4860EC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150668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934452" y="992718"/>
            <a:ext cx="2838449" cy="513503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14867" y="992718"/>
            <a:ext cx="8316384" cy="5135033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958BE6-C411-4E37-980F-A127B773EB0A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004632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14868" y="992718"/>
            <a:ext cx="11358033" cy="273473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1D1D66-B135-4E9D-8CC4-2BFF9E0AC6BF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554978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B68B90-6117-41EB-8E8E-17C923A3C86E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849605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3133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185"/>
            <a:ext cx="10363200" cy="1500716"/>
          </a:xfrm>
        </p:spPr>
        <p:txBody>
          <a:bodyPr anchor="b"/>
          <a:lstStyle>
            <a:lvl1pPr marL="0" indent="0">
              <a:buNone/>
              <a:defRPr sz="2667"/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FE46A0-065C-42F9-8D55-9E0D0E8E1F1E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54213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1" y="1604434"/>
            <a:ext cx="5382684" cy="4523317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5484" y="1604434"/>
            <a:ext cx="5384800" cy="4523317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BAE108-3BFE-4565-A0C4-7A144E71EF5E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955341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4584"/>
            <a:ext cx="5386917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5934"/>
            <a:ext cx="5386917" cy="39497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4584"/>
            <a:ext cx="5389033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5934"/>
            <a:ext cx="5389033" cy="39497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54E899-DA72-4A2A-940F-7D587F376654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253422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BE4847-1DFF-4EC5-B2CC-E4E2F4A3C65B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444013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08CE35-89B0-48ED-9620-F2B129FAE892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570694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2"/>
            <a:ext cx="4011084" cy="1162049"/>
          </a:xfrm>
        </p:spPr>
        <p:txBody>
          <a:bodyPr/>
          <a:lstStyle>
            <a:lvl1pPr algn="l">
              <a:defRPr sz="2667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258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46905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542224-941F-4867-8C03-8986890BADA5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142255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</p:spPr>
        <p:txBody>
          <a:bodyPr/>
          <a:lstStyle>
            <a:lvl1pPr algn="l">
              <a:defRPr sz="2667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endParaRPr lang="es-AR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DA14A4-910A-4407-B817-34C16D9AD626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820702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868" y="992718"/>
            <a:ext cx="11358033" cy="2734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9144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del texto de título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sldNum"/>
          </p:nvPr>
        </p:nvSpPr>
        <p:spPr bwMode="auto">
          <a:xfrm>
            <a:off x="11296651" y="6216651"/>
            <a:ext cx="728133" cy="522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91440" rIns="91440" bIns="91440" numCol="1" anchor="ctr" anchorCtr="0" compatLnSpc="1">
            <a:prstTxWarp prst="textNoShape">
              <a:avLst/>
            </a:prstTxWarp>
          </a:bodyPr>
          <a:lstStyle>
            <a:lvl1pPr eaLnBrk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867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5752E478-899D-486B-93FF-75C2C7B8C0C5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4434"/>
            <a:ext cx="10970684" cy="4523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347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los formatos del texto del esquema</a:t>
            </a:r>
          </a:p>
          <a:p>
            <a:pPr lvl="1"/>
            <a:r>
              <a:rPr lang="en-GB" altLang="es-AR"/>
              <a:t>Segundo nivel del esquema</a:t>
            </a:r>
          </a:p>
          <a:p>
            <a:pPr lvl="2"/>
            <a:r>
              <a:rPr lang="en-GB" altLang="es-AR"/>
              <a:t>Tercer nivel del esquema</a:t>
            </a:r>
          </a:p>
          <a:p>
            <a:pPr lvl="3"/>
            <a:r>
              <a:rPr lang="en-GB" altLang="es-AR"/>
              <a:t>Cuarto nivel del esquema</a:t>
            </a:r>
          </a:p>
          <a:p>
            <a:pPr lvl="4"/>
            <a:r>
              <a:rPr lang="en-GB" altLang="es-AR"/>
              <a:t>Quinto nivel del esquema</a:t>
            </a:r>
          </a:p>
          <a:p>
            <a:pPr lvl="4"/>
            <a:r>
              <a:rPr lang="en-GB" altLang="es-AR"/>
              <a:t>Sexto nivel del esquema</a:t>
            </a:r>
          </a:p>
          <a:p>
            <a:pPr lvl="4"/>
            <a:r>
              <a:rPr lang="en-GB" altLang="es-AR"/>
              <a:t>Séptimo nivel del esquema</a:t>
            </a:r>
          </a:p>
          <a:p>
            <a:pPr lvl="4"/>
            <a:r>
              <a:rPr lang="en-GB" altLang="es-AR"/>
              <a:t>Octavo nivel del esquema</a:t>
            </a:r>
          </a:p>
          <a:p>
            <a:pPr lvl="4"/>
            <a:r>
              <a:rPr lang="en-GB" altLang="es-AR"/>
              <a:t>Noveno nivel del esquema</a:t>
            </a:r>
          </a:p>
        </p:txBody>
      </p:sp>
    </p:spTree>
    <p:extLst>
      <p:ext uri="{BB962C8B-B14F-4D97-AF65-F5344CB8AC3E}">
        <p14:creationId xmlns:p14="http://schemas.microsoft.com/office/powerpoint/2010/main" val="2737163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599002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67">
          <a:solidFill>
            <a:srgbClr val="000000"/>
          </a:solidFill>
          <a:latin typeface="+mj-lt"/>
          <a:ea typeface="+mj-ea"/>
          <a:cs typeface="+mj-cs"/>
        </a:defRPr>
      </a:lvl1pPr>
      <a:lvl2pPr algn="l" defTabSz="599002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67">
          <a:solidFill>
            <a:srgbClr val="000000"/>
          </a:solidFill>
          <a:latin typeface="Arial" pitchFamily="34" charset="0"/>
          <a:cs typeface="Arial" pitchFamily="34" charset="0"/>
        </a:defRPr>
      </a:lvl2pPr>
      <a:lvl3pPr algn="l" defTabSz="599002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67">
          <a:solidFill>
            <a:srgbClr val="000000"/>
          </a:solidFill>
          <a:latin typeface="Arial" pitchFamily="34" charset="0"/>
          <a:cs typeface="Arial" pitchFamily="34" charset="0"/>
        </a:defRPr>
      </a:lvl3pPr>
      <a:lvl4pPr algn="l" defTabSz="599002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67">
          <a:solidFill>
            <a:srgbClr val="000000"/>
          </a:solidFill>
          <a:latin typeface="Arial" pitchFamily="34" charset="0"/>
          <a:cs typeface="Arial" pitchFamily="34" charset="0"/>
        </a:defRPr>
      </a:lvl4pPr>
      <a:lvl5pPr algn="l" defTabSz="599002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67">
          <a:solidFill>
            <a:srgbClr val="000000"/>
          </a:solidFill>
          <a:latin typeface="Arial" pitchFamily="34" charset="0"/>
          <a:cs typeface="Arial" pitchFamily="34" charset="0"/>
        </a:defRPr>
      </a:lvl5pPr>
      <a:lvl6pPr marL="3352716" indent="-304792" algn="l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867">
          <a:solidFill>
            <a:srgbClr val="000000"/>
          </a:solidFill>
          <a:latin typeface="Arial" pitchFamily="34" charset="0"/>
          <a:cs typeface="Arial" pitchFamily="34" charset="0"/>
        </a:defRPr>
      </a:lvl6pPr>
      <a:lvl7pPr marL="3962301" indent="-304792" algn="l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867">
          <a:solidFill>
            <a:srgbClr val="000000"/>
          </a:solidFill>
          <a:latin typeface="Arial" pitchFamily="34" charset="0"/>
          <a:cs typeface="Arial" pitchFamily="34" charset="0"/>
        </a:defRPr>
      </a:lvl7pPr>
      <a:lvl8pPr marL="4571886" indent="-304792" algn="l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867">
          <a:solidFill>
            <a:srgbClr val="000000"/>
          </a:solidFill>
          <a:latin typeface="Arial" pitchFamily="34" charset="0"/>
          <a:cs typeface="Arial" pitchFamily="34" charset="0"/>
        </a:defRPr>
      </a:lvl8pPr>
      <a:lvl9pPr marL="5181470" indent="-304792" algn="l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867">
          <a:solidFill>
            <a:srgbClr val="000000"/>
          </a:solidFill>
          <a:latin typeface="Arial" pitchFamily="34" charset="0"/>
          <a:cs typeface="Arial" pitchFamily="34" charset="0"/>
        </a:defRPr>
      </a:lvl9pPr>
    </p:titleStyle>
    <p:bodyStyle>
      <a:lvl1pPr marL="457189" indent="-457189" algn="l" defTabSz="599002" rtl="0" eaLnBrk="0" fontAlgn="base" hangingPunct="0">
        <a:lnSpc>
          <a:spcPct val="93000"/>
        </a:lnSpc>
        <a:spcBef>
          <a:spcPct val="0"/>
        </a:spcBef>
        <a:spcAft>
          <a:spcPts val="1900"/>
        </a:spcAft>
        <a:buClr>
          <a:srgbClr val="000000"/>
        </a:buClr>
        <a:buSzPct val="100000"/>
        <a:buFont typeface="Times New Roman" panose="02020603050405020304" pitchFamily="18" charset="0"/>
        <a:defRPr sz="1867">
          <a:solidFill>
            <a:srgbClr val="000000"/>
          </a:solidFill>
          <a:latin typeface="+mn-lt"/>
          <a:ea typeface="+mn-ea"/>
          <a:cs typeface="+mn-cs"/>
        </a:defRPr>
      </a:lvl1pPr>
      <a:lvl2pPr marL="990575" indent="-380990" algn="l" defTabSz="599002" rtl="0" eaLnBrk="0" fontAlgn="base" hangingPunct="0">
        <a:lnSpc>
          <a:spcPct val="93000"/>
        </a:lnSpc>
        <a:spcBef>
          <a:spcPct val="0"/>
        </a:spcBef>
        <a:spcAft>
          <a:spcPts val="1517"/>
        </a:spcAft>
        <a:buClr>
          <a:srgbClr val="000000"/>
        </a:buClr>
        <a:buSzPct val="100000"/>
        <a:buFont typeface="Times New Roman" panose="02020603050405020304" pitchFamily="18" charset="0"/>
        <a:defRPr sz="1867">
          <a:solidFill>
            <a:srgbClr val="000000"/>
          </a:solidFill>
          <a:latin typeface="+mn-lt"/>
          <a:cs typeface="+mn-cs"/>
        </a:defRPr>
      </a:lvl2pPr>
      <a:lvl3pPr marL="1523962" indent="-304792" algn="l" defTabSz="599002" rtl="0" eaLnBrk="0" fontAlgn="base" hangingPunct="0">
        <a:lnSpc>
          <a:spcPct val="93000"/>
        </a:lnSpc>
        <a:spcBef>
          <a:spcPct val="0"/>
        </a:spcBef>
        <a:spcAft>
          <a:spcPts val="1133"/>
        </a:spcAft>
        <a:buClr>
          <a:srgbClr val="000000"/>
        </a:buClr>
        <a:buSzPct val="100000"/>
        <a:buFont typeface="Times New Roman" panose="02020603050405020304" pitchFamily="18" charset="0"/>
        <a:defRPr sz="1867">
          <a:solidFill>
            <a:srgbClr val="000000"/>
          </a:solidFill>
          <a:latin typeface="+mn-lt"/>
          <a:cs typeface="+mn-cs"/>
        </a:defRPr>
      </a:lvl3pPr>
      <a:lvl4pPr marL="2133547" indent="-304792" algn="l" defTabSz="599002" rtl="0" eaLnBrk="0" fontAlgn="base" hangingPunct="0">
        <a:lnSpc>
          <a:spcPct val="93000"/>
        </a:lnSpc>
        <a:spcBef>
          <a:spcPct val="0"/>
        </a:spcBef>
        <a:spcAft>
          <a:spcPts val="767"/>
        </a:spcAft>
        <a:buClr>
          <a:srgbClr val="000000"/>
        </a:buClr>
        <a:buSzPct val="100000"/>
        <a:buFont typeface="Times New Roman" panose="02020603050405020304" pitchFamily="18" charset="0"/>
        <a:defRPr sz="1867">
          <a:solidFill>
            <a:srgbClr val="000000"/>
          </a:solidFill>
          <a:latin typeface="+mn-lt"/>
          <a:cs typeface="+mn-cs"/>
        </a:defRPr>
      </a:lvl4pPr>
      <a:lvl5pPr marL="2743131" indent="-304792" algn="l" defTabSz="599002" rtl="0" eaLnBrk="0" fontAlgn="base" hangingPunct="0">
        <a:lnSpc>
          <a:spcPct val="93000"/>
        </a:lnSpc>
        <a:spcBef>
          <a:spcPct val="0"/>
        </a:spcBef>
        <a:spcAft>
          <a:spcPts val="384"/>
        </a:spcAft>
        <a:buClr>
          <a:srgbClr val="000000"/>
        </a:buClr>
        <a:buSzPct val="100000"/>
        <a:buFont typeface="Times New Roman" panose="02020603050405020304" pitchFamily="18" charset="0"/>
        <a:defRPr sz="2667">
          <a:solidFill>
            <a:srgbClr val="000000"/>
          </a:solidFill>
          <a:latin typeface="+mn-lt"/>
          <a:cs typeface="+mn-cs"/>
        </a:defRPr>
      </a:lvl5pPr>
      <a:lvl6pPr marL="3352716" indent="-304792" algn="l" defTabSz="599002" rtl="0" fontAlgn="base" hangingPunct="0">
        <a:lnSpc>
          <a:spcPct val="93000"/>
        </a:lnSpc>
        <a:spcBef>
          <a:spcPct val="0"/>
        </a:spcBef>
        <a:spcAft>
          <a:spcPts val="384"/>
        </a:spcAft>
        <a:buClr>
          <a:srgbClr val="000000"/>
        </a:buClr>
        <a:buSzPct val="100000"/>
        <a:buFont typeface="Times New Roman" pitchFamily="18" charset="0"/>
        <a:defRPr sz="2667">
          <a:solidFill>
            <a:srgbClr val="000000"/>
          </a:solidFill>
          <a:latin typeface="+mn-lt"/>
          <a:cs typeface="+mn-cs"/>
        </a:defRPr>
      </a:lvl6pPr>
      <a:lvl7pPr marL="3962301" indent="-304792" algn="l" defTabSz="599002" rtl="0" fontAlgn="base" hangingPunct="0">
        <a:lnSpc>
          <a:spcPct val="93000"/>
        </a:lnSpc>
        <a:spcBef>
          <a:spcPct val="0"/>
        </a:spcBef>
        <a:spcAft>
          <a:spcPts val="384"/>
        </a:spcAft>
        <a:buClr>
          <a:srgbClr val="000000"/>
        </a:buClr>
        <a:buSzPct val="100000"/>
        <a:buFont typeface="Times New Roman" pitchFamily="18" charset="0"/>
        <a:defRPr sz="2667">
          <a:solidFill>
            <a:srgbClr val="000000"/>
          </a:solidFill>
          <a:latin typeface="+mn-lt"/>
          <a:cs typeface="+mn-cs"/>
        </a:defRPr>
      </a:lvl7pPr>
      <a:lvl8pPr marL="4571886" indent="-304792" algn="l" defTabSz="599002" rtl="0" fontAlgn="base" hangingPunct="0">
        <a:lnSpc>
          <a:spcPct val="93000"/>
        </a:lnSpc>
        <a:spcBef>
          <a:spcPct val="0"/>
        </a:spcBef>
        <a:spcAft>
          <a:spcPts val="384"/>
        </a:spcAft>
        <a:buClr>
          <a:srgbClr val="000000"/>
        </a:buClr>
        <a:buSzPct val="100000"/>
        <a:buFont typeface="Times New Roman" pitchFamily="18" charset="0"/>
        <a:defRPr sz="2667">
          <a:solidFill>
            <a:srgbClr val="000000"/>
          </a:solidFill>
          <a:latin typeface="+mn-lt"/>
          <a:cs typeface="+mn-cs"/>
        </a:defRPr>
      </a:lvl8pPr>
      <a:lvl9pPr marL="5181470" indent="-304792" algn="l" defTabSz="599002" rtl="0" fontAlgn="base" hangingPunct="0">
        <a:lnSpc>
          <a:spcPct val="93000"/>
        </a:lnSpc>
        <a:spcBef>
          <a:spcPct val="0"/>
        </a:spcBef>
        <a:spcAft>
          <a:spcPts val="384"/>
        </a:spcAft>
        <a:buClr>
          <a:srgbClr val="000000"/>
        </a:buClr>
        <a:buSzPct val="100000"/>
        <a:buFont typeface="Times New Roman" pitchFamily="18" charset="0"/>
        <a:defRPr sz="2667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s-AR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7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jpeg"/><Relationship Id="rId7" Type="http://schemas.openxmlformats.org/officeDocument/2006/relationships/hyperlink" Target="https://github.com/Argenta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kaggle.com/nickel" TargetMode="External"/><Relationship Id="rId5" Type="http://schemas.openxmlformats.org/officeDocument/2006/relationships/hyperlink" Target="https://www.linkedin.com/in/rafael-crescenzi" TargetMode="External"/><Relationship Id="rId4" Type="http://schemas.openxmlformats.org/officeDocument/2006/relationships/hyperlink" Target="mailto:rcrescenzi@acordarweb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1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CuadroTexto">
            <a:extLst>
              <a:ext uri="{FF2B5EF4-FFF2-40B4-BE49-F238E27FC236}">
                <a16:creationId xmlns:a16="http://schemas.microsoft.com/office/drawing/2014/main" id="{79AD52D0-06D4-4493-91EA-6C4E014DE8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921168"/>
            <a:ext cx="12192000" cy="10156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  <a:extLst/>
        </p:spPr>
        <p:txBody>
          <a:bodyPr wrap="square" anchor="ctr">
            <a:spAutoFit/>
          </a:bodyPr>
          <a:lstStyle/>
          <a:p>
            <a:pPr lvl="1" defTabSz="599002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AR" sz="6000" noProof="0" dirty="0">
                <a:latin typeface="Calibri" panose="020F0502020204030204" pitchFamily="34" charset="0"/>
                <a:cs typeface="Calibri" panose="020F0502020204030204" pitchFamily="34" charset="0"/>
              </a:rPr>
              <a:t>Aprendizaje Supervisado</a:t>
            </a:r>
            <a:endParaRPr lang="en" sz="66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114" y="0"/>
            <a:ext cx="6625772" cy="2425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36084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marL="0" marR="0" lvl="0" indent="0" algn="ctr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Aprendizaje Supervisado – Red Neuronal Artificial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500288"/>
            <a:ext cx="12191999" cy="389748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C677E6D7-C140-4AAB-9CB1-9A25E5BBCCD3}"/>
              </a:ext>
            </a:extLst>
          </p:cNvPr>
          <p:cNvGrpSpPr/>
          <p:nvPr/>
        </p:nvGrpSpPr>
        <p:grpSpPr>
          <a:xfrm>
            <a:off x="3113842" y="2808862"/>
            <a:ext cx="5964315" cy="3280339"/>
            <a:chOff x="2238780" y="2021520"/>
            <a:chExt cx="4687900" cy="2766786"/>
          </a:xfrm>
        </p:grpSpPr>
        <p:sp>
          <p:nvSpPr>
            <p:cNvPr id="50" name="Oval 2">
              <a:extLst>
                <a:ext uri="{FF2B5EF4-FFF2-40B4-BE49-F238E27FC236}">
                  <a16:creationId xmlns:a16="http://schemas.microsoft.com/office/drawing/2014/main" id="{2C31C038-2332-4413-BB1A-F9C4F272BE20}"/>
                </a:ext>
              </a:extLst>
            </p:cNvPr>
            <p:cNvSpPr/>
            <p:nvPr/>
          </p:nvSpPr>
          <p:spPr bwMode="auto">
            <a:xfrm>
              <a:off x="2254838" y="2384268"/>
              <a:ext cx="440596" cy="44059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1</a:t>
              </a:r>
            </a:p>
          </p:txBody>
        </p:sp>
        <p:sp>
          <p:nvSpPr>
            <p:cNvPr id="51" name="Oval 3">
              <a:extLst>
                <a:ext uri="{FF2B5EF4-FFF2-40B4-BE49-F238E27FC236}">
                  <a16:creationId xmlns:a16="http://schemas.microsoft.com/office/drawing/2014/main" id="{DB918AFA-A947-40FC-9411-C6F925ECE82F}"/>
                </a:ext>
              </a:extLst>
            </p:cNvPr>
            <p:cNvSpPr/>
            <p:nvPr/>
          </p:nvSpPr>
          <p:spPr bwMode="auto">
            <a:xfrm>
              <a:off x="2251730" y="3106804"/>
              <a:ext cx="440596" cy="44059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2</a:t>
              </a:r>
            </a:p>
          </p:txBody>
        </p:sp>
        <p:sp>
          <p:nvSpPr>
            <p:cNvPr id="52" name="Oval 4">
              <a:extLst>
                <a:ext uri="{FF2B5EF4-FFF2-40B4-BE49-F238E27FC236}">
                  <a16:creationId xmlns:a16="http://schemas.microsoft.com/office/drawing/2014/main" id="{AC53D0BE-D16D-4E80-A7DD-08F154F3B86A}"/>
                </a:ext>
              </a:extLst>
            </p:cNvPr>
            <p:cNvSpPr/>
            <p:nvPr/>
          </p:nvSpPr>
          <p:spPr bwMode="auto">
            <a:xfrm>
              <a:off x="2238780" y="3897198"/>
              <a:ext cx="440596" cy="44059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3</a:t>
              </a:r>
            </a:p>
          </p:txBody>
        </p:sp>
        <p:cxnSp>
          <p:nvCxnSpPr>
            <p:cNvPr id="53" name="Straight Arrow Connector 5">
              <a:extLst>
                <a:ext uri="{FF2B5EF4-FFF2-40B4-BE49-F238E27FC236}">
                  <a16:creationId xmlns:a16="http://schemas.microsoft.com/office/drawing/2014/main" id="{5A3EC781-22C2-4018-80FC-F85831514D38}"/>
                </a:ext>
              </a:extLst>
            </p:cNvPr>
            <p:cNvCxnSpPr>
              <a:stCxn id="50" idx="6"/>
              <a:endCxn id="57" idx="1"/>
            </p:cNvCxnSpPr>
            <p:nvPr/>
          </p:nvCxnSpPr>
          <p:spPr bwMode="auto">
            <a:xfrm>
              <a:off x="2695434" y="2604566"/>
              <a:ext cx="1072408" cy="46342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4" name="Straight Arrow Connector 6">
              <a:extLst>
                <a:ext uri="{FF2B5EF4-FFF2-40B4-BE49-F238E27FC236}">
                  <a16:creationId xmlns:a16="http://schemas.microsoft.com/office/drawing/2014/main" id="{A3DF575E-EEE7-4E1B-BDCA-E435D8373CED}"/>
                </a:ext>
              </a:extLst>
            </p:cNvPr>
            <p:cNvCxnSpPr>
              <a:stCxn id="51" idx="6"/>
              <a:endCxn id="55" idx="1"/>
            </p:cNvCxnSpPr>
            <p:nvPr/>
          </p:nvCxnSpPr>
          <p:spPr bwMode="auto">
            <a:xfrm flipV="1">
              <a:off x="2692326" y="2241781"/>
              <a:ext cx="1078624" cy="10853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5" name="Rectangle 7">
              <a:extLst>
                <a:ext uri="{FF2B5EF4-FFF2-40B4-BE49-F238E27FC236}">
                  <a16:creationId xmlns:a16="http://schemas.microsoft.com/office/drawing/2014/main" id="{A1B21CE9-90F9-45F1-9D22-AB098C0A775A}"/>
                </a:ext>
              </a:extLst>
            </p:cNvPr>
            <p:cNvSpPr/>
            <p:nvPr/>
          </p:nvSpPr>
          <p:spPr bwMode="auto">
            <a:xfrm>
              <a:off x="3770950" y="2021520"/>
              <a:ext cx="609094" cy="44052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 A</a:t>
              </a:r>
            </a:p>
          </p:txBody>
        </p:sp>
        <p:cxnSp>
          <p:nvCxnSpPr>
            <p:cNvPr id="56" name="Straight Arrow Connector 9">
              <a:extLst>
                <a:ext uri="{FF2B5EF4-FFF2-40B4-BE49-F238E27FC236}">
                  <a16:creationId xmlns:a16="http://schemas.microsoft.com/office/drawing/2014/main" id="{D08622F9-C0C1-4627-82CF-BDEEFA56EA68}"/>
                </a:ext>
              </a:extLst>
            </p:cNvPr>
            <p:cNvCxnSpPr>
              <a:endCxn id="55" idx="1"/>
            </p:cNvCxnSpPr>
            <p:nvPr/>
          </p:nvCxnSpPr>
          <p:spPr bwMode="auto">
            <a:xfrm flipV="1">
              <a:off x="2679376" y="2241781"/>
              <a:ext cx="1091574" cy="187571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7" name="Rectangle 12">
              <a:extLst>
                <a:ext uri="{FF2B5EF4-FFF2-40B4-BE49-F238E27FC236}">
                  <a16:creationId xmlns:a16="http://schemas.microsoft.com/office/drawing/2014/main" id="{C6DC7A1D-43BA-4C25-96B0-87D1599249F3}"/>
                </a:ext>
              </a:extLst>
            </p:cNvPr>
            <p:cNvSpPr/>
            <p:nvPr/>
          </p:nvSpPr>
          <p:spPr bwMode="auto">
            <a:xfrm>
              <a:off x="3767842" y="2847730"/>
              <a:ext cx="609094" cy="44052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 B</a:t>
              </a:r>
            </a:p>
          </p:txBody>
        </p:sp>
        <p:sp>
          <p:nvSpPr>
            <p:cNvPr id="58" name="Rectangle 13">
              <a:extLst>
                <a:ext uri="{FF2B5EF4-FFF2-40B4-BE49-F238E27FC236}">
                  <a16:creationId xmlns:a16="http://schemas.microsoft.com/office/drawing/2014/main" id="{82293ABA-963F-4860-9D74-F65511F5D145}"/>
                </a:ext>
              </a:extLst>
            </p:cNvPr>
            <p:cNvSpPr/>
            <p:nvPr/>
          </p:nvSpPr>
          <p:spPr bwMode="auto">
            <a:xfrm>
              <a:off x="3777684" y="3622140"/>
              <a:ext cx="609094" cy="44052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 C</a:t>
              </a:r>
            </a:p>
          </p:txBody>
        </p:sp>
        <p:sp>
          <p:nvSpPr>
            <p:cNvPr id="59" name="Rectangle 14">
              <a:extLst>
                <a:ext uri="{FF2B5EF4-FFF2-40B4-BE49-F238E27FC236}">
                  <a16:creationId xmlns:a16="http://schemas.microsoft.com/office/drawing/2014/main" id="{08A567CE-350F-4B03-948A-72B6F25998F8}"/>
                </a:ext>
              </a:extLst>
            </p:cNvPr>
            <p:cNvSpPr/>
            <p:nvPr/>
          </p:nvSpPr>
          <p:spPr bwMode="auto">
            <a:xfrm>
              <a:off x="3777684" y="4347784"/>
              <a:ext cx="609094" cy="44052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 D</a:t>
              </a:r>
            </a:p>
          </p:txBody>
        </p:sp>
        <p:sp>
          <p:nvSpPr>
            <p:cNvPr id="60" name="Rectangle 15">
              <a:extLst>
                <a:ext uri="{FF2B5EF4-FFF2-40B4-BE49-F238E27FC236}">
                  <a16:creationId xmlns:a16="http://schemas.microsoft.com/office/drawing/2014/main" id="{DA358957-BDFB-411A-A1C5-A93D46B0B36A}"/>
                </a:ext>
              </a:extLst>
            </p:cNvPr>
            <p:cNvSpPr/>
            <p:nvPr/>
          </p:nvSpPr>
          <p:spPr bwMode="auto">
            <a:xfrm>
              <a:off x="5099472" y="3259244"/>
              <a:ext cx="609094" cy="44052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 E</a:t>
              </a:r>
            </a:p>
          </p:txBody>
        </p:sp>
        <p:cxnSp>
          <p:nvCxnSpPr>
            <p:cNvPr id="61" name="Straight Arrow Connector 22">
              <a:extLst>
                <a:ext uri="{FF2B5EF4-FFF2-40B4-BE49-F238E27FC236}">
                  <a16:creationId xmlns:a16="http://schemas.microsoft.com/office/drawing/2014/main" id="{A726831E-449A-46BB-972C-6E728A9EC423}"/>
                </a:ext>
              </a:extLst>
            </p:cNvPr>
            <p:cNvCxnSpPr>
              <a:stCxn id="52" idx="6"/>
              <a:endCxn id="57" idx="1"/>
            </p:cNvCxnSpPr>
            <p:nvPr/>
          </p:nvCxnSpPr>
          <p:spPr bwMode="auto">
            <a:xfrm flipV="1">
              <a:off x="2679376" y="3067991"/>
              <a:ext cx="1088466" cy="104950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2" name="Straight Arrow Connector 25">
              <a:extLst>
                <a:ext uri="{FF2B5EF4-FFF2-40B4-BE49-F238E27FC236}">
                  <a16:creationId xmlns:a16="http://schemas.microsoft.com/office/drawing/2014/main" id="{E3DD3798-2775-4883-800E-DD1C4F5BA0AD}"/>
                </a:ext>
              </a:extLst>
            </p:cNvPr>
            <p:cNvCxnSpPr>
              <a:stCxn id="51" idx="6"/>
              <a:endCxn id="57" idx="1"/>
            </p:cNvCxnSpPr>
            <p:nvPr/>
          </p:nvCxnSpPr>
          <p:spPr bwMode="auto">
            <a:xfrm flipV="1">
              <a:off x="2692326" y="3067991"/>
              <a:ext cx="1075516" cy="25911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3" name="Straight Arrow Connector 26">
              <a:extLst>
                <a:ext uri="{FF2B5EF4-FFF2-40B4-BE49-F238E27FC236}">
                  <a16:creationId xmlns:a16="http://schemas.microsoft.com/office/drawing/2014/main" id="{B4711213-F1FC-4349-9D70-3BE12C1C7352}"/>
                </a:ext>
              </a:extLst>
            </p:cNvPr>
            <p:cNvCxnSpPr>
              <a:stCxn id="51" idx="6"/>
              <a:endCxn id="58" idx="1"/>
            </p:cNvCxnSpPr>
            <p:nvPr/>
          </p:nvCxnSpPr>
          <p:spPr bwMode="auto">
            <a:xfrm>
              <a:off x="2692326" y="3327102"/>
              <a:ext cx="1085358" cy="51529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4" name="Straight Arrow Connector 31">
              <a:extLst>
                <a:ext uri="{FF2B5EF4-FFF2-40B4-BE49-F238E27FC236}">
                  <a16:creationId xmlns:a16="http://schemas.microsoft.com/office/drawing/2014/main" id="{291AB921-7C4E-425C-B4C9-C349B2545B68}"/>
                </a:ext>
              </a:extLst>
            </p:cNvPr>
            <p:cNvCxnSpPr>
              <a:stCxn id="51" idx="6"/>
              <a:endCxn id="59" idx="1"/>
            </p:cNvCxnSpPr>
            <p:nvPr/>
          </p:nvCxnSpPr>
          <p:spPr bwMode="auto">
            <a:xfrm>
              <a:off x="2692326" y="3327102"/>
              <a:ext cx="1085358" cy="124094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5" name="Straight Arrow Connector 34">
              <a:extLst>
                <a:ext uri="{FF2B5EF4-FFF2-40B4-BE49-F238E27FC236}">
                  <a16:creationId xmlns:a16="http://schemas.microsoft.com/office/drawing/2014/main" id="{F8A0C43B-ADA6-4823-A2CF-12A7BFBC5D33}"/>
                </a:ext>
              </a:extLst>
            </p:cNvPr>
            <p:cNvCxnSpPr>
              <a:stCxn id="50" idx="6"/>
              <a:endCxn id="55" idx="1"/>
            </p:cNvCxnSpPr>
            <p:nvPr/>
          </p:nvCxnSpPr>
          <p:spPr bwMode="auto">
            <a:xfrm flipV="1">
              <a:off x="2695434" y="2241781"/>
              <a:ext cx="1075516" cy="36278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6" name="Straight Arrow Connector 37">
              <a:extLst>
                <a:ext uri="{FF2B5EF4-FFF2-40B4-BE49-F238E27FC236}">
                  <a16:creationId xmlns:a16="http://schemas.microsoft.com/office/drawing/2014/main" id="{20758876-847A-43BD-ACBF-DB13CD3EFCB2}"/>
                </a:ext>
              </a:extLst>
            </p:cNvPr>
            <p:cNvCxnSpPr>
              <a:stCxn id="52" idx="6"/>
              <a:endCxn id="58" idx="1"/>
            </p:cNvCxnSpPr>
            <p:nvPr/>
          </p:nvCxnSpPr>
          <p:spPr bwMode="auto">
            <a:xfrm flipV="1">
              <a:off x="2679376" y="3842401"/>
              <a:ext cx="1098308" cy="27509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7" name="Straight Arrow Connector 40">
              <a:extLst>
                <a:ext uri="{FF2B5EF4-FFF2-40B4-BE49-F238E27FC236}">
                  <a16:creationId xmlns:a16="http://schemas.microsoft.com/office/drawing/2014/main" id="{5B457342-6D76-4039-AB97-C32CB1BB1934}"/>
                </a:ext>
              </a:extLst>
            </p:cNvPr>
            <p:cNvCxnSpPr>
              <a:stCxn id="52" idx="6"/>
              <a:endCxn id="59" idx="1"/>
            </p:cNvCxnSpPr>
            <p:nvPr/>
          </p:nvCxnSpPr>
          <p:spPr bwMode="auto">
            <a:xfrm>
              <a:off x="2679376" y="4117496"/>
              <a:ext cx="1098308" cy="45054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8" name="Straight Arrow Connector 43">
              <a:extLst>
                <a:ext uri="{FF2B5EF4-FFF2-40B4-BE49-F238E27FC236}">
                  <a16:creationId xmlns:a16="http://schemas.microsoft.com/office/drawing/2014/main" id="{A22262D1-4E2F-4071-A709-9F9046EC38B8}"/>
                </a:ext>
              </a:extLst>
            </p:cNvPr>
            <p:cNvCxnSpPr>
              <a:stCxn id="50" idx="6"/>
              <a:endCxn id="58" idx="1"/>
            </p:cNvCxnSpPr>
            <p:nvPr/>
          </p:nvCxnSpPr>
          <p:spPr bwMode="auto">
            <a:xfrm>
              <a:off x="2695434" y="2604566"/>
              <a:ext cx="1082250" cy="123783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9" name="Straight Arrow Connector 46">
              <a:extLst>
                <a:ext uri="{FF2B5EF4-FFF2-40B4-BE49-F238E27FC236}">
                  <a16:creationId xmlns:a16="http://schemas.microsoft.com/office/drawing/2014/main" id="{E3BBF8AF-CF98-4495-884C-6DD2E1CD2E16}"/>
                </a:ext>
              </a:extLst>
            </p:cNvPr>
            <p:cNvCxnSpPr>
              <a:stCxn id="50" idx="6"/>
              <a:endCxn id="59" idx="1"/>
            </p:cNvCxnSpPr>
            <p:nvPr/>
          </p:nvCxnSpPr>
          <p:spPr bwMode="auto">
            <a:xfrm>
              <a:off x="2695434" y="2604566"/>
              <a:ext cx="1082250" cy="196347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0" name="Straight Arrow Connector 49">
              <a:extLst>
                <a:ext uri="{FF2B5EF4-FFF2-40B4-BE49-F238E27FC236}">
                  <a16:creationId xmlns:a16="http://schemas.microsoft.com/office/drawing/2014/main" id="{496E2EFC-2650-47EA-95FD-D0DCCD0B9EE2}"/>
                </a:ext>
              </a:extLst>
            </p:cNvPr>
            <p:cNvCxnSpPr>
              <a:stCxn id="55" idx="3"/>
              <a:endCxn id="60" idx="1"/>
            </p:cNvCxnSpPr>
            <p:nvPr/>
          </p:nvCxnSpPr>
          <p:spPr bwMode="auto">
            <a:xfrm>
              <a:off x="4380044" y="2241781"/>
              <a:ext cx="719428" cy="123772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1" name="Straight Arrow Connector 55">
              <a:extLst>
                <a:ext uri="{FF2B5EF4-FFF2-40B4-BE49-F238E27FC236}">
                  <a16:creationId xmlns:a16="http://schemas.microsoft.com/office/drawing/2014/main" id="{10231CE8-DF24-41C3-87DC-BD931DB19D92}"/>
                </a:ext>
              </a:extLst>
            </p:cNvPr>
            <p:cNvCxnSpPr>
              <a:stCxn id="57" idx="3"/>
              <a:endCxn id="60" idx="1"/>
            </p:cNvCxnSpPr>
            <p:nvPr/>
          </p:nvCxnSpPr>
          <p:spPr bwMode="auto">
            <a:xfrm>
              <a:off x="4376936" y="3067991"/>
              <a:ext cx="722536" cy="41151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" name="Straight Arrow Connector 69">
              <a:extLst>
                <a:ext uri="{FF2B5EF4-FFF2-40B4-BE49-F238E27FC236}">
                  <a16:creationId xmlns:a16="http://schemas.microsoft.com/office/drawing/2014/main" id="{1A3387F9-BDFD-4249-BDAF-BE4D05AB8FD7}"/>
                </a:ext>
              </a:extLst>
            </p:cNvPr>
            <p:cNvCxnSpPr>
              <a:endCxn id="60" idx="1"/>
            </p:cNvCxnSpPr>
            <p:nvPr/>
          </p:nvCxnSpPr>
          <p:spPr bwMode="auto">
            <a:xfrm flipV="1">
              <a:off x="4373828" y="3479505"/>
              <a:ext cx="725644" cy="40170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3" name="Straight Arrow Connector 71">
              <a:extLst>
                <a:ext uri="{FF2B5EF4-FFF2-40B4-BE49-F238E27FC236}">
                  <a16:creationId xmlns:a16="http://schemas.microsoft.com/office/drawing/2014/main" id="{DCB177D1-33AE-4E99-8679-73D64C4117E6}"/>
                </a:ext>
              </a:extLst>
            </p:cNvPr>
            <p:cNvCxnSpPr>
              <a:stCxn id="59" idx="3"/>
              <a:endCxn id="60" idx="1"/>
            </p:cNvCxnSpPr>
            <p:nvPr/>
          </p:nvCxnSpPr>
          <p:spPr bwMode="auto">
            <a:xfrm flipV="1">
              <a:off x="4386778" y="3479505"/>
              <a:ext cx="712694" cy="108854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74" name="Oval 74">
              <a:extLst>
                <a:ext uri="{FF2B5EF4-FFF2-40B4-BE49-F238E27FC236}">
                  <a16:creationId xmlns:a16="http://schemas.microsoft.com/office/drawing/2014/main" id="{85F8EC3B-3CAD-445B-AB70-B70DE7D3A14F}"/>
                </a:ext>
              </a:extLst>
            </p:cNvPr>
            <p:cNvSpPr/>
            <p:nvPr/>
          </p:nvSpPr>
          <p:spPr bwMode="auto">
            <a:xfrm>
              <a:off x="6486084" y="3259170"/>
              <a:ext cx="440596" cy="44059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75" name="Straight Arrow Connector 75">
              <a:extLst>
                <a:ext uri="{FF2B5EF4-FFF2-40B4-BE49-F238E27FC236}">
                  <a16:creationId xmlns:a16="http://schemas.microsoft.com/office/drawing/2014/main" id="{2061E104-4214-4C31-AE68-C593889E2E81}"/>
                </a:ext>
              </a:extLst>
            </p:cNvPr>
            <p:cNvCxnSpPr/>
            <p:nvPr/>
          </p:nvCxnSpPr>
          <p:spPr bwMode="auto">
            <a:xfrm>
              <a:off x="5682666" y="3466518"/>
              <a:ext cx="832426" cy="1609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3" name="Rectángulo 2">
            <a:extLst>
              <a:ext uri="{FF2B5EF4-FFF2-40B4-BE49-F238E27FC236}">
                <a16:creationId xmlns:a16="http://schemas.microsoft.com/office/drawing/2014/main" id="{2F91C67F-A670-472D-BB41-1E2DC9DA24EC}"/>
              </a:ext>
            </a:extLst>
          </p:cNvPr>
          <p:cNvSpPr/>
          <p:nvPr/>
        </p:nvSpPr>
        <p:spPr>
          <a:xfrm>
            <a:off x="4027744" y="6458857"/>
            <a:ext cx="3467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http://playground.tensorflow.org/</a:t>
            </a:r>
          </a:p>
        </p:txBody>
      </p:sp>
      <p:pic>
        <p:nvPicPr>
          <p:cNvPr id="33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56911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Red Neuronal Artificial – </a:t>
            </a: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Expresión Matricial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500288"/>
            <a:ext cx="12191999" cy="389748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BC6E33D-5D92-40FF-8457-C921E5AE1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525" y="2455467"/>
            <a:ext cx="7638950" cy="3987130"/>
          </a:xfrm>
          <a:prstGeom prst="rect">
            <a:avLst/>
          </a:prstGeom>
        </p:spPr>
      </p:pic>
      <p:pic>
        <p:nvPicPr>
          <p:cNvPr id="6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15895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Red Neuronal Artificial – </a:t>
            </a: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Datos no tabulares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500288"/>
            <a:ext cx="12191999" cy="389748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2"/>
            <a:r>
              <a:rPr lang="es-US" sz="2400" dirty="0"/>
              <a:t>Por ejemplo, si tomamos una simple imagen a color VGA (640x480x3 circa 1 mega pixel) y tratamos de “estirarla” hasta crear un vector, no sólo nos quedamos con 921.600 variables, sino que perdemos las relaciones espaciales entre lo píxeles. </a:t>
            </a:r>
          </a:p>
          <a:p>
            <a:pPr lvl="2"/>
            <a:endParaRPr lang="es-US" sz="2400" dirty="0"/>
          </a:p>
          <a:p>
            <a:pPr lvl="2"/>
            <a:r>
              <a:rPr lang="es-US" sz="2400" dirty="0"/>
              <a:t>Antes se extraían “</a:t>
            </a:r>
            <a:r>
              <a:rPr lang="es-US" sz="2400" dirty="0" err="1"/>
              <a:t>features</a:t>
            </a:r>
            <a:r>
              <a:rPr lang="es-US" sz="2400" dirty="0"/>
              <a:t>” a mano, usando convoluciones, filtro y otro tipo de técnicas para crear una serie de variables que supuestamente eran buenas para que un clasificador clásico pudiera entrenarse. </a:t>
            </a:r>
            <a:endParaRPr lang="es-ES" sz="2400" dirty="0"/>
          </a:p>
          <a:p>
            <a:endParaRPr lang="es-ES" sz="2400" dirty="0"/>
          </a:p>
        </p:txBody>
      </p:sp>
      <p:pic>
        <p:nvPicPr>
          <p:cNvPr id="6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9552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Red Neuronal Artificial – </a:t>
            </a: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Datos no tabulares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500288"/>
            <a:ext cx="12191999" cy="435771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2"/>
            <a:r>
              <a:rPr lang="es-US" sz="2400" dirty="0"/>
              <a:t>“Deep </a:t>
            </a:r>
            <a:r>
              <a:rPr lang="es-US" sz="2400" dirty="0" err="1"/>
              <a:t>learning</a:t>
            </a:r>
            <a:r>
              <a:rPr lang="es-US" sz="2400" dirty="0"/>
              <a:t>” viene a reemplazar ese trabajo manual, con un sistema que crea las variables al mismo tiempo que entrena el clasificador. La revolución fue el uso de </a:t>
            </a:r>
            <a:r>
              <a:rPr lang="es-US" sz="2400" dirty="0" err="1"/>
              <a:t>kernels</a:t>
            </a:r>
            <a:r>
              <a:rPr lang="es-US" sz="2400" dirty="0"/>
              <a:t> </a:t>
            </a:r>
            <a:r>
              <a:rPr lang="es-US" sz="2400" dirty="0" err="1"/>
              <a:t>convolucionales</a:t>
            </a:r>
            <a:r>
              <a:rPr lang="es-US" sz="2400" dirty="0"/>
              <a:t> </a:t>
            </a:r>
            <a:endParaRPr lang="es-ES" sz="2400" dirty="0"/>
          </a:p>
        </p:txBody>
      </p:sp>
      <p:pic>
        <p:nvPicPr>
          <p:cNvPr id="6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14245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Deep </a:t>
            </a:r>
            <a:r>
              <a:rPr lang="es-AR" altLang="es-AR" sz="3600" b="1" dirty="0" err="1">
                <a:latin typeface="Arial" panose="020B0604020202020204" pitchFamily="34" charset="0"/>
                <a:ea typeface="Microsoft YaHei" panose="020B0503020204020204" pitchFamily="34" charset="-122"/>
              </a:rPr>
              <a:t>Learning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500288"/>
            <a:ext cx="12191999" cy="435771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endParaRPr lang="es-ES" sz="2400" dirty="0"/>
          </a:p>
        </p:txBody>
      </p:sp>
      <p:pic>
        <p:nvPicPr>
          <p:cNvPr id="7" name="Picture 3" descr="C:\Users\rcrescenzi\OneDrive\austral\clases_DMA_LAB\Convolution_schematic.gif">
            <a:extLst>
              <a:ext uri="{FF2B5EF4-FFF2-40B4-BE49-F238E27FC236}">
                <a16:creationId xmlns:a16="http://schemas.microsoft.com/office/drawing/2014/main" id="{31E93E6A-52D3-494F-A22F-DAF738124C9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685" y="2522575"/>
            <a:ext cx="5938629" cy="433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09015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Deep </a:t>
            </a:r>
            <a:r>
              <a:rPr lang="es-AR" altLang="es-AR" sz="3600" b="1" dirty="0" err="1">
                <a:latin typeface="Arial" panose="020B0604020202020204" pitchFamily="34" charset="0"/>
                <a:ea typeface="Microsoft YaHei" panose="020B0503020204020204" pitchFamily="34" charset="-122"/>
              </a:rPr>
              <a:t>Learning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500288"/>
            <a:ext cx="12191999" cy="435771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endParaRPr lang="es-ES" sz="2400" dirty="0"/>
          </a:p>
        </p:txBody>
      </p:sp>
      <p:pic>
        <p:nvPicPr>
          <p:cNvPr id="6" name="Picture 3" descr="C:\Users\rcrescenzi\OneDrive\austral\clases_DMA_LAB\Max_pooling.png">
            <a:extLst>
              <a:ext uri="{FF2B5EF4-FFF2-40B4-BE49-F238E27FC236}">
                <a16:creationId xmlns:a16="http://schemas.microsoft.com/office/drawing/2014/main" id="{1CA88BBF-D0F6-4F49-9585-E84A57366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592" y="2547844"/>
            <a:ext cx="7444815" cy="431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5045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Deep </a:t>
            </a:r>
            <a:r>
              <a:rPr lang="es-AR" altLang="es-AR" sz="3600" b="1" dirty="0" err="1">
                <a:latin typeface="Arial" panose="020B0604020202020204" pitchFamily="34" charset="0"/>
                <a:ea typeface="Microsoft YaHei" panose="020B0503020204020204" pitchFamily="34" charset="-122"/>
              </a:rPr>
              <a:t>Learning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500288"/>
            <a:ext cx="12191999" cy="435771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endParaRPr lang="es-ES" sz="2400" dirty="0"/>
          </a:p>
        </p:txBody>
      </p:sp>
      <p:pic>
        <p:nvPicPr>
          <p:cNvPr id="7" name="Picture 2" descr="C:\Users\rcrescenzi\OneDrive\austral\clases_DMA_LAB\Typical_cnn.png">
            <a:extLst>
              <a:ext uri="{FF2B5EF4-FFF2-40B4-BE49-F238E27FC236}">
                <a16:creationId xmlns:a16="http://schemas.microsoft.com/office/drawing/2014/main" id="{7CB57CEC-ED8F-4E07-B960-952ED4320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6089"/>
            <a:ext cx="12159830" cy="374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37980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Deep </a:t>
            </a:r>
            <a:r>
              <a:rPr lang="es-AR" altLang="es-AR" sz="3600" b="1" dirty="0" err="1">
                <a:latin typeface="Arial" panose="020B0604020202020204" pitchFamily="34" charset="0"/>
                <a:ea typeface="Microsoft YaHei" panose="020B0503020204020204" pitchFamily="34" charset="-122"/>
              </a:rPr>
              <a:t>Learning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500288"/>
            <a:ext cx="12191999" cy="435771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endParaRPr lang="es-ES" sz="2400" dirty="0"/>
          </a:p>
        </p:txBody>
      </p:sp>
      <p:pic>
        <p:nvPicPr>
          <p:cNvPr id="6" name="Picture 2" descr="Resultado de imagen para convolutional neural network feature maps">
            <a:extLst>
              <a:ext uri="{FF2B5EF4-FFF2-40B4-BE49-F238E27FC236}">
                <a16:creationId xmlns:a16="http://schemas.microsoft.com/office/drawing/2014/main" id="{FDF38D04-8490-4F97-AD1D-097CCF461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9071"/>
            <a:ext cx="12121705" cy="334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26532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Deep </a:t>
            </a:r>
            <a:r>
              <a:rPr lang="es-AR" altLang="es-AR" sz="3600" b="1" dirty="0" err="1">
                <a:latin typeface="Arial" panose="020B0604020202020204" pitchFamily="34" charset="0"/>
                <a:ea typeface="Microsoft YaHei" panose="020B0503020204020204" pitchFamily="34" charset="-122"/>
              </a:rPr>
              <a:t>Learning</a:t>
            </a: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 - Aplicaciones</a:t>
            </a: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321169"/>
            <a:ext cx="12191999" cy="453683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endParaRPr lang="es-ES" sz="2400" dirty="0"/>
          </a:p>
        </p:txBody>
      </p:sp>
      <p:pic>
        <p:nvPicPr>
          <p:cNvPr id="7" name="Picture 8" descr="Resultado de imagen para image classification deep learning">
            <a:extLst>
              <a:ext uri="{FF2B5EF4-FFF2-40B4-BE49-F238E27FC236}">
                <a16:creationId xmlns:a16="http://schemas.microsoft.com/office/drawing/2014/main" id="{5FE4115A-4433-4F33-9166-F0F44F27F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746" y="2022001"/>
            <a:ext cx="6160508" cy="483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84505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Deep </a:t>
            </a:r>
            <a:r>
              <a:rPr lang="es-AR" altLang="es-AR" sz="3600" b="1" dirty="0" err="1">
                <a:latin typeface="Arial" panose="020B0604020202020204" pitchFamily="34" charset="0"/>
                <a:ea typeface="Microsoft YaHei" panose="020B0503020204020204" pitchFamily="34" charset="-122"/>
              </a:rPr>
              <a:t>Learning</a:t>
            </a: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 - Aplicaciones</a:t>
            </a: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321169"/>
            <a:ext cx="12191999" cy="453683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endParaRPr lang="es-ES" sz="2400" dirty="0"/>
          </a:p>
        </p:txBody>
      </p:sp>
      <p:pic>
        <p:nvPicPr>
          <p:cNvPr id="6" name="Picture 4" descr="Resultado de imagen para image classification deep learning">
            <a:extLst>
              <a:ext uri="{FF2B5EF4-FFF2-40B4-BE49-F238E27FC236}">
                <a16:creationId xmlns:a16="http://schemas.microsoft.com/office/drawing/2014/main" id="{592C7B04-CE33-4793-ACBB-279488BC4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69" y="2230889"/>
            <a:ext cx="11039061" cy="459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67997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 Rectángulo">
            <a:extLst>
              <a:ext uri="{FF2B5EF4-FFF2-40B4-BE49-F238E27FC236}">
                <a16:creationId xmlns:a16="http://schemas.microsoft.com/office/drawing/2014/main" id="{44BD0C14-E986-4E36-83C4-EA36A63349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4"/>
            <a:ext cx="12192000" cy="473481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2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Rafael </a:t>
            </a:r>
            <a:r>
              <a:rPr kumimoji="0" lang="es-AR" altLang="es-AR" sz="3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Crescenzi</a:t>
            </a:r>
            <a:endParaRPr kumimoji="0" lang="es-AR" altLang="es-AR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  <a:p>
            <a:pPr lvl="2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  <a:p>
            <a:pPr lvl="2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2800" b="1" dirty="0">
                <a:latin typeface="Arial" panose="020B0604020202020204" pitchFamily="34" charset="0"/>
                <a:ea typeface="Microsoft YaHei" panose="020B0503020204020204" pitchFamily="34" charset="-122"/>
              </a:rPr>
              <a:t>Actuario / Master en Data </a:t>
            </a:r>
            <a:r>
              <a:rPr lang="es-AR" altLang="es-AR" sz="2800" b="1" dirty="0" err="1">
                <a:latin typeface="Arial" panose="020B0604020202020204" pitchFamily="34" charset="0"/>
                <a:ea typeface="Microsoft YaHei" panose="020B0503020204020204" pitchFamily="34" charset="-122"/>
              </a:rPr>
              <a:t>Mining</a:t>
            </a:r>
            <a:r>
              <a:rPr lang="es-AR" altLang="es-AR" sz="2800" b="1" dirty="0">
                <a:latin typeface="Arial" panose="020B0604020202020204" pitchFamily="34" charset="0"/>
                <a:ea typeface="Microsoft YaHei" panose="020B0503020204020204" pitchFamily="34" charset="-122"/>
              </a:rPr>
              <a:t> / Doctorando</a:t>
            </a:r>
          </a:p>
          <a:p>
            <a:pPr lvl="2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2800" b="1" dirty="0">
                <a:latin typeface="Arial" panose="020B0604020202020204" pitchFamily="34" charset="0"/>
                <a:ea typeface="Microsoft YaHei" panose="020B0503020204020204" pitchFamily="34" charset="-122"/>
              </a:rPr>
              <a:t>Data </a:t>
            </a:r>
            <a:r>
              <a:rPr lang="es-AR" altLang="es-AR" sz="2800" b="1" dirty="0" err="1">
                <a:latin typeface="Arial" panose="020B0604020202020204" pitchFamily="34" charset="0"/>
                <a:ea typeface="Microsoft YaHei" panose="020B0503020204020204" pitchFamily="34" charset="-122"/>
              </a:rPr>
              <a:t>Scientist</a:t>
            </a:r>
            <a:r>
              <a:rPr lang="es-AR" altLang="es-AR" sz="2800" b="1" dirty="0">
                <a:latin typeface="Arial" panose="020B0604020202020204" pitchFamily="34" charset="0"/>
                <a:ea typeface="Microsoft YaHei" panose="020B0503020204020204" pitchFamily="34" charset="-122"/>
              </a:rPr>
              <a:t> / Emprendedor</a:t>
            </a:r>
          </a:p>
          <a:p>
            <a:pPr lvl="2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endParaRPr lang="es-AR" altLang="es-AR" sz="3600" b="1" u="sng" dirty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1485900" lvl="2" indent="-5715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2400" b="1" dirty="0">
                <a:latin typeface="Arial" panose="020B0604020202020204" pitchFamily="34" charset="0"/>
                <a:ea typeface="Microsoft YaHe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rcrescenzi@acordarweb.com</a:t>
            </a:r>
            <a:endParaRPr lang="es-AR" altLang="es-AR" sz="2400" b="1" dirty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1485900" lvl="2" indent="-5715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2400" b="1" dirty="0">
                <a:latin typeface="Arial" panose="020B0604020202020204" pitchFamily="34" charset="0"/>
                <a:ea typeface="Microsoft YaHe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https://www.linkedin.com/in/rafael-crescenzi</a:t>
            </a:r>
            <a:endParaRPr lang="es-AR" altLang="es-AR" sz="24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  <a:p>
            <a:pPr marL="1485900" lvl="2" indent="-5715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2400" b="1" dirty="0">
                <a:latin typeface="Arial" panose="020B0604020202020204" pitchFamily="34" charset="0"/>
                <a:ea typeface="Microsoft YaHei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https://www.kaggle.com/nickel</a:t>
            </a:r>
            <a:endParaRPr lang="es-AR" altLang="es-AR" sz="2400" b="1" dirty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1485900" lvl="2" indent="-5715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2400" b="1" dirty="0">
                <a:latin typeface="Arial" panose="020B0604020202020204" pitchFamily="34" charset="0"/>
                <a:ea typeface="Microsoft YaHei" panose="020B0503020204020204" pitchFamily="34" charset="-122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https://github.com/Argentan</a:t>
            </a:r>
            <a:endParaRPr lang="es-AR" altLang="es-AR" sz="2400" b="1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pic>
        <p:nvPicPr>
          <p:cNvPr id="4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90962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Deep </a:t>
            </a:r>
            <a:r>
              <a:rPr lang="es-AR" altLang="es-AR" sz="3600" b="1" dirty="0" err="1">
                <a:latin typeface="Arial" panose="020B0604020202020204" pitchFamily="34" charset="0"/>
                <a:ea typeface="Microsoft YaHei" panose="020B0503020204020204" pitchFamily="34" charset="-122"/>
              </a:rPr>
              <a:t>Learning</a:t>
            </a: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 - Aplicaciones</a:t>
            </a: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321169"/>
            <a:ext cx="12191999" cy="453683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endParaRPr lang="es-ES" sz="2400" dirty="0"/>
          </a:p>
        </p:txBody>
      </p:sp>
      <p:pic>
        <p:nvPicPr>
          <p:cNvPr id="7" name="Picture 2" descr="Resultado de imagen para deep learning satelite image recognition">
            <a:extLst>
              <a:ext uri="{FF2B5EF4-FFF2-40B4-BE49-F238E27FC236}">
                <a16:creationId xmlns:a16="http://schemas.microsoft.com/office/drawing/2014/main" id="{47FC0E79-57F8-4B52-B16C-D24D231576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535" b="34401"/>
          <a:stretch/>
        </p:blipFill>
        <p:spPr bwMode="auto">
          <a:xfrm>
            <a:off x="1603848" y="2085072"/>
            <a:ext cx="7818447" cy="477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8941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Deep </a:t>
            </a:r>
            <a:r>
              <a:rPr lang="es-AR" altLang="es-AR" sz="3600" b="1" dirty="0" err="1">
                <a:latin typeface="Arial" panose="020B0604020202020204" pitchFamily="34" charset="0"/>
                <a:ea typeface="Microsoft YaHei" panose="020B0503020204020204" pitchFamily="34" charset="-122"/>
              </a:rPr>
              <a:t>Learning</a:t>
            </a: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 - Aplicaciones</a:t>
            </a: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321169"/>
            <a:ext cx="12191999" cy="453683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endParaRPr lang="es-ES" sz="2400" dirty="0"/>
          </a:p>
        </p:txBody>
      </p:sp>
      <p:pic>
        <p:nvPicPr>
          <p:cNvPr id="6" name="Picture 2" descr="Automatic Image Caption Generation">
            <a:extLst>
              <a:ext uri="{FF2B5EF4-FFF2-40B4-BE49-F238E27FC236}">
                <a16:creationId xmlns:a16="http://schemas.microsoft.com/office/drawing/2014/main" id="{021DFF83-54A6-45C9-A959-686622AD36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2"/>
          <a:stretch/>
        </p:blipFill>
        <p:spPr bwMode="auto">
          <a:xfrm>
            <a:off x="378976" y="2348123"/>
            <a:ext cx="11529391" cy="450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83689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Deep </a:t>
            </a:r>
            <a:r>
              <a:rPr lang="es-AR" altLang="es-AR" sz="3600" b="1" dirty="0" err="1">
                <a:latin typeface="Arial" panose="020B0604020202020204" pitchFamily="34" charset="0"/>
                <a:ea typeface="Microsoft YaHei" panose="020B0503020204020204" pitchFamily="34" charset="-122"/>
              </a:rPr>
              <a:t>Learning</a:t>
            </a: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 - Aplicaciones</a:t>
            </a: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321169"/>
            <a:ext cx="12191999" cy="453683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endParaRPr lang="es-ES" sz="2400" dirty="0"/>
          </a:p>
        </p:txBody>
      </p:sp>
      <p:pic>
        <p:nvPicPr>
          <p:cNvPr id="7" name="Picture 2" descr="Resultado de imagen para deep learning medicine">
            <a:extLst>
              <a:ext uri="{FF2B5EF4-FFF2-40B4-BE49-F238E27FC236}">
                <a16:creationId xmlns:a16="http://schemas.microsoft.com/office/drawing/2014/main" id="{12414B58-BB02-45D6-A0A0-A5B4BA3A5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871" y="2149228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04093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Deep </a:t>
            </a:r>
            <a:r>
              <a:rPr lang="es-AR" altLang="es-AR" sz="3600" b="1" dirty="0" err="1">
                <a:latin typeface="Arial" panose="020B0604020202020204" pitchFamily="34" charset="0"/>
                <a:ea typeface="Microsoft YaHei" panose="020B0503020204020204" pitchFamily="34" charset="-122"/>
              </a:rPr>
              <a:t>Learning</a:t>
            </a: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 - Aplicaciones</a:t>
            </a: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321169"/>
            <a:ext cx="12191999" cy="453683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endParaRPr lang="es-ES" sz="2400" dirty="0"/>
          </a:p>
        </p:txBody>
      </p:sp>
      <p:pic>
        <p:nvPicPr>
          <p:cNvPr id="6" name="Picture 2" descr="Resultado de imagen para text classification deep learning">
            <a:extLst>
              <a:ext uri="{FF2B5EF4-FFF2-40B4-BE49-F238E27FC236}">
                <a16:creationId xmlns:a16="http://schemas.microsoft.com/office/drawing/2014/main" id="{8F0F2C48-BFBC-4EDB-B3B3-632A1D83B8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13" b="4198"/>
          <a:stretch/>
        </p:blipFill>
        <p:spPr bwMode="auto">
          <a:xfrm>
            <a:off x="-1" y="2493109"/>
            <a:ext cx="12216439" cy="339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74330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84032" y="5416061"/>
            <a:ext cx="6013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5400" dirty="0">
                <a:solidFill>
                  <a:schemeClr val="bg1"/>
                </a:solidFill>
              </a:rPr>
              <a:t>Gracias</a:t>
            </a:r>
          </a:p>
        </p:txBody>
      </p:sp>
      <p:sp>
        <p:nvSpPr>
          <p:cNvPr id="9218" name="1 Rectángulo"/>
          <p:cNvSpPr>
            <a:spLocks noChangeArrowheads="1"/>
          </p:cNvSpPr>
          <p:nvPr/>
        </p:nvSpPr>
        <p:spPr bwMode="auto">
          <a:xfrm flipV="1">
            <a:off x="0" y="6857999"/>
            <a:ext cx="12192000" cy="4571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es-AR" altLang="es-A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pic>
        <p:nvPicPr>
          <p:cNvPr id="9220" name="Picture 5" descr="C:\Users\Ale\Desktop\Andre\Austral\2017-12-27\Logo-Ingenieria-H-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051" y="260351"/>
            <a:ext cx="3507316" cy="670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731130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marL="0" marR="0" lvl="0" indent="0" algn="ctr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Aprendizaje Supervisado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00161"/>
            <a:ext cx="12191999" cy="389748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Tareas</a:t>
            </a: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Regresión</a:t>
            </a: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Clasificación</a:t>
            </a:r>
          </a:p>
        </p:txBody>
      </p:sp>
      <p:pic>
        <p:nvPicPr>
          <p:cNvPr id="6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86736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Aprendizaje Supervisado </a:t>
            </a: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– Regresión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21168"/>
            <a:ext cx="12191999" cy="453683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pic>
        <p:nvPicPr>
          <p:cNvPr id="1026" name="Picture 2" descr="Resultado de imagen para regresion">
            <a:extLst>
              <a:ext uri="{FF2B5EF4-FFF2-40B4-BE49-F238E27FC236}">
                <a16:creationId xmlns:a16="http://schemas.microsoft.com/office/drawing/2014/main" id="{FE72D1CE-930B-45E8-B08A-2D94A3D86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397" y="2156373"/>
            <a:ext cx="6729206" cy="444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08294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Aprendizaje Supervisado </a:t>
            </a: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– Clasificación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21168"/>
            <a:ext cx="12191999" cy="453683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pic>
        <p:nvPicPr>
          <p:cNvPr id="2054" name="Picture 6" descr="Resultado de imagen para clasificacion machine learning">
            <a:extLst>
              <a:ext uri="{FF2B5EF4-FFF2-40B4-BE49-F238E27FC236}">
                <a16:creationId xmlns:a16="http://schemas.microsoft.com/office/drawing/2014/main" id="{86E23C54-0407-4217-AFA7-300907EDA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025" y="2268416"/>
            <a:ext cx="5831947" cy="453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54152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marL="0" marR="0" lvl="0" indent="0" algn="ctr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Aprendizaje Supervisado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00161"/>
            <a:ext cx="12191999" cy="389748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Tipos</a:t>
            </a: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Basados en Memoria</a:t>
            </a: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Basados en Arboles</a:t>
            </a: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Basados en Modelos Algebraicos</a:t>
            </a:r>
          </a:p>
        </p:txBody>
      </p:sp>
      <p:pic>
        <p:nvPicPr>
          <p:cNvPr id="6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46130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marL="0" marR="0" lvl="0" indent="0" algn="ctr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Aprendizaje Supervisado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00161"/>
            <a:ext cx="12191999" cy="389748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Complejidad</a:t>
            </a: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Modelos únicos simples</a:t>
            </a: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Modelos Compuestos (ensambles)</a:t>
            </a: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Modelos Complejos (Deep </a:t>
            </a:r>
            <a:r>
              <a:rPr lang="es-AR" altLang="es-AR" sz="3200" dirty="0" err="1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learning</a:t>
            </a: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)</a:t>
            </a:r>
          </a:p>
        </p:txBody>
      </p:sp>
      <p:pic>
        <p:nvPicPr>
          <p:cNvPr id="6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280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marL="0" marR="0" lvl="0" indent="0" algn="ctr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Aprendizaje Supervisado – Estado del Arte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21168"/>
            <a:ext cx="12191999" cy="453683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endParaRPr lang="es-AR" altLang="es-AR" sz="44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graphicFrame>
        <p:nvGraphicFramePr>
          <p:cNvPr id="6" name="1 Gráfico">
            <a:extLst>
              <a:ext uri="{FF2B5EF4-FFF2-40B4-BE49-F238E27FC236}">
                <a16:creationId xmlns:a16="http://schemas.microsoft.com/office/drawing/2014/main" id="{088E6C20-3120-4522-9C4B-8078F5844B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1872561"/>
              </p:ext>
            </p:extLst>
          </p:nvPr>
        </p:nvGraphicFramePr>
        <p:xfrm>
          <a:off x="2100222" y="2321167"/>
          <a:ext cx="8211395" cy="4276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7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39765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marL="0" marR="0" lvl="0" indent="0" algn="ctr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Aprendizaje Supervisado – Neurona Simple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700161"/>
            <a:ext cx="12191999" cy="389748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grpSp>
        <p:nvGrpSpPr>
          <p:cNvPr id="9221" name="Grupo 9220">
            <a:extLst>
              <a:ext uri="{FF2B5EF4-FFF2-40B4-BE49-F238E27FC236}">
                <a16:creationId xmlns:a16="http://schemas.microsoft.com/office/drawing/2014/main" id="{7DA75C5C-43C0-49D1-B75A-FFE9DCE4AE24}"/>
              </a:ext>
            </a:extLst>
          </p:cNvPr>
          <p:cNvGrpSpPr/>
          <p:nvPr/>
        </p:nvGrpSpPr>
        <p:grpSpPr>
          <a:xfrm>
            <a:off x="2384975" y="2971761"/>
            <a:ext cx="6851789" cy="2898951"/>
            <a:chOff x="1552462" y="2767330"/>
            <a:chExt cx="4853480" cy="1953526"/>
          </a:xfrm>
        </p:grpSpPr>
        <p:sp>
          <p:nvSpPr>
            <p:cNvPr id="192" name="Oval 4">
              <a:extLst>
                <a:ext uri="{FF2B5EF4-FFF2-40B4-BE49-F238E27FC236}">
                  <a16:creationId xmlns:a16="http://schemas.microsoft.com/office/drawing/2014/main" id="{4E544820-142E-4929-8C23-C9321D2772D1}"/>
                </a:ext>
              </a:extLst>
            </p:cNvPr>
            <p:cNvSpPr/>
            <p:nvPr/>
          </p:nvSpPr>
          <p:spPr bwMode="auto">
            <a:xfrm>
              <a:off x="3302086" y="2767330"/>
              <a:ext cx="440596" cy="44059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93" name="Oval 5">
              <a:extLst>
                <a:ext uri="{FF2B5EF4-FFF2-40B4-BE49-F238E27FC236}">
                  <a16:creationId xmlns:a16="http://schemas.microsoft.com/office/drawing/2014/main" id="{5B7F8610-7AAF-4332-AF7C-7C9F1A824C64}"/>
                </a:ext>
              </a:extLst>
            </p:cNvPr>
            <p:cNvSpPr/>
            <p:nvPr/>
          </p:nvSpPr>
          <p:spPr bwMode="auto">
            <a:xfrm>
              <a:off x="3298978" y="3489866"/>
              <a:ext cx="440596" cy="44059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94" name="Oval 6">
              <a:extLst>
                <a:ext uri="{FF2B5EF4-FFF2-40B4-BE49-F238E27FC236}">
                  <a16:creationId xmlns:a16="http://schemas.microsoft.com/office/drawing/2014/main" id="{C71AE757-2918-4E7E-A9A0-10CB7B7BC6F5}"/>
                </a:ext>
              </a:extLst>
            </p:cNvPr>
            <p:cNvSpPr/>
            <p:nvPr/>
          </p:nvSpPr>
          <p:spPr bwMode="auto">
            <a:xfrm>
              <a:off x="3286028" y="4280260"/>
              <a:ext cx="440596" cy="44059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195" name="Straight Arrow Connector 8">
              <a:extLst>
                <a:ext uri="{FF2B5EF4-FFF2-40B4-BE49-F238E27FC236}">
                  <a16:creationId xmlns:a16="http://schemas.microsoft.com/office/drawing/2014/main" id="{C2A09C29-EA88-45EF-A172-2562478CE22B}"/>
                </a:ext>
              </a:extLst>
            </p:cNvPr>
            <p:cNvCxnSpPr>
              <a:stCxn id="192" idx="6"/>
            </p:cNvCxnSpPr>
            <p:nvPr/>
          </p:nvCxnSpPr>
          <p:spPr bwMode="auto">
            <a:xfrm>
              <a:off x="3742682" y="2987628"/>
              <a:ext cx="868242" cy="54427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96" name="Straight Arrow Connector 9">
              <a:extLst>
                <a:ext uri="{FF2B5EF4-FFF2-40B4-BE49-F238E27FC236}">
                  <a16:creationId xmlns:a16="http://schemas.microsoft.com/office/drawing/2014/main" id="{E53957BD-974D-4613-A1A2-D1B8B37BF643}"/>
                </a:ext>
              </a:extLst>
            </p:cNvPr>
            <p:cNvCxnSpPr>
              <a:stCxn id="193" idx="6"/>
              <a:endCxn id="198" idx="1"/>
            </p:cNvCxnSpPr>
            <p:nvPr/>
          </p:nvCxnSpPr>
          <p:spPr bwMode="auto">
            <a:xfrm>
              <a:off x="3739574" y="3710164"/>
              <a:ext cx="832426" cy="1609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97" name="Straight Arrow Connector 16">
              <a:extLst>
                <a:ext uri="{FF2B5EF4-FFF2-40B4-BE49-F238E27FC236}">
                  <a16:creationId xmlns:a16="http://schemas.microsoft.com/office/drawing/2014/main" id="{A1859FCA-045E-44CA-AE48-D384E1F2C7FB}"/>
                </a:ext>
              </a:extLst>
            </p:cNvPr>
            <p:cNvCxnSpPr>
              <a:stCxn id="194" idx="6"/>
            </p:cNvCxnSpPr>
            <p:nvPr/>
          </p:nvCxnSpPr>
          <p:spPr bwMode="auto">
            <a:xfrm flipV="1">
              <a:off x="3726624" y="3868820"/>
              <a:ext cx="884300" cy="63173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98" name="Rectangle 19">
              <a:extLst>
                <a:ext uri="{FF2B5EF4-FFF2-40B4-BE49-F238E27FC236}">
                  <a16:creationId xmlns:a16="http://schemas.microsoft.com/office/drawing/2014/main" id="{67BB6F16-1719-4DD7-93C7-FBE49965CEEA}"/>
                </a:ext>
              </a:extLst>
            </p:cNvPr>
            <p:cNvSpPr/>
            <p:nvPr/>
          </p:nvSpPr>
          <p:spPr bwMode="auto">
            <a:xfrm>
              <a:off x="4572000" y="3505998"/>
              <a:ext cx="609094" cy="44052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  σ</a:t>
              </a:r>
            </a:p>
          </p:txBody>
        </p:sp>
        <p:cxnSp>
          <p:nvCxnSpPr>
            <p:cNvPr id="199" name="Straight Arrow Connector 21">
              <a:extLst>
                <a:ext uri="{FF2B5EF4-FFF2-40B4-BE49-F238E27FC236}">
                  <a16:creationId xmlns:a16="http://schemas.microsoft.com/office/drawing/2014/main" id="{D2D15B1A-78FD-47BA-813F-69C6C94A4473}"/>
                </a:ext>
              </a:extLst>
            </p:cNvPr>
            <p:cNvCxnSpPr/>
            <p:nvPr/>
          </p:nvCxnSpPr>
          <p:spPr bwMode="auto">
            <a:xfrm>
              <a:off x="5181600" y="3734598"/>
              <a:ext cx="832426" cy="1609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00" name="Oval 22">
              <a:extLst>
                <a:ext uri="{FF2B5EF4-FFF2-40B4-BE49-F238E27FC236}">
                  <a16:creationId xmlns:a16="http://schemas.microsoft.com/office/drawing/2014/main" id="{FC9988AD-8047-49AD-9B17-1421DD027680}"/>
                </a:ext>
              </a:extLst>
            </p:cNvPr>
            <p:cNvSpPr/>
            <p:nvPr/>
          </p:nvSpPr>
          <p:spPr bwMode="auto">
            <a:xfrm>
              <a:off x="5965346" y="3525608"/>
              <a:ext cx="440596" cy="44059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01" name="TextBox 2">
              <a:extLst>
                <a:ext uri="{FF2B5EF4-FFF2-40B4-BE49-F238E27FC236}">
                  <a16:creationId xmlns:a16="http://schemas.microsoft.com/office/drawing/2014/main" id="{D272DDCD-9EF0-4EA8-99FC-5AE50B0E8E7A}"/>
                </a:ext>
              </a:extLst>
            </p:cNvPr>
            <p:cNvSpPr txBox="1"/>
            <p:nvPr/>
          </p:nvSpPr>
          <p:spPr>
            <a:xfrm>
              <a:off x="2743200" y="282019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x1</a:t>
              </a:r>
            </a:p>
          </p:txBody>
        </p:sp>
        <p:sp>
          <p:nvSpPr>
            <p:cNvPr id="202" name="TextBox 17">
              <a:extLst>
                <a:ext uri="{FF2B5EF4-FFF2-40B4-BE49-F238E27FC236}">
                  <a16:creationId xmlns:a16="http://schemas.microsoft.com/office/drawing/2014/main" id="{4A2F9ED3-D3FB-41C4-89B8-0A12F3245308}"/>
                </a:ext>
              </a:extLst>
            </p:cNvPr>
            <p:cNvSpPr txBox="1"/>
            <p:nvPr/>
          </p:nvSpPr>
          <p:spPr>
            <a:xfrm>
              <a:off x="2743200" y="358219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x2</a:t>
              </a:r>
            </a:p>
          </p:txBody>
        </p:sp>
        <p:sp>
          <p:nvSpPr>
            <p:cNvPr id="203" name="TextBox 18">
              <a:extLst>
                <a:ext uri="{FF2B5EF4-FFF2-40B4-BE49-F238E27FC236}">
                  <a16:creationId xmlns:a16="http://schemas.microsoft.com/office/drawing/2014/main" id="{6F79CFB2-64D7-4C50-AE8B-F3C851BB37BA}"/>
                </a:ext>
              </a:extLst>
            </p:cNvPr>
            <p:cNvSpPr txBox="1"/>
            <p:nvPr/>
          </p:nvSpPr>
          <p:spPr>
            <a:xfrm>
              <a:off x="2743200" y="312499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s-IS" dirty="0"/>
                <a:t>…</a:t>
              </a:r>
              <a:endParaRPr lang="en-US" dirty="0"/>
            </a:p>
          </p:txBody>
        </p:sp>
        <p:sp>
          <p:nvSpPr>
            <p:cNvPr id="204" name="TextBox 20">
              <a:extLst>
                <a:ext uri="{FF2B5EF4-FFF2-40B4-BE49-F238E27FC236}">
                  <a16:creationId xmlns:a16="http://schemas.microsoft.com/office/drawing/2014/main" id="{DD8C3D8C-8840-4E1D-B68C-F0C45BA430F7}"/>
                </a:ext>
              </a:extLst>
            </p:cNvPr>
            <p:cNvSpPr txBox="1"/>
            <p:nvPr/>
          </p:nvSpPr>
          <p:spPr>
            <a:xfrm>
              <a:off x="3886200" y="388699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b</a:t>
              </a:r>
            </a:p>
          </p:txBody>
        </p:sp>
        <p:sp>
          <p:nvSpPr>
            <p:cNvPr id="205" name="TextBox 23">
              <a:extLst>
                <a:ext uri="{FF2B5EF4-FFF2-40B4-BE49-F238E27FC236}">
                  <a16:creationId xmlns:a16="http://schemas.microsoft.com/office/drawing/2014/main" id="{909941C3-E7B8-496B-8BC3-E8046C2B4AE5}"/>
                </a:ext>
              </a:extLst>
            </p:cNvPr>
            <p:cNvSpPr txBox="1"/>
            <p:nvPr/>
          </p:nvSpPr>
          <p:spPr>
            <a:xfrm>
              <a:off x="4038600" y="2896398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w1</a:t>
              </a:r>
            </a:p>
          </p:txBody>
        </p:sp>
        <p:sp>
          <p:nvSpPr>
            <p:cNvPr id="206" name="TextBox 24">
              <a:extLst>
                <a:ext uri="{FF2B5EF4-FFF2-40B4-BE49-F238E27FC236}">
                  <a16:creationId xmlns:a16="http://schemas.microsoft.com/office/drawing/2014/main" id="{0030AFA2-98FC-484D-B6D5-86195FB72BBD}"/>
                </a:ext>
              </a:extLst>
            </p:cNvPr>
            <p:cNvSpPr txBox="1"/>
            <p:nvPr/>
          </p:nvSpPr>
          <p:spPr>
            <a:xfrm>
              <a:off x="3886200" y="3353598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w2</a:t>
              </a:r>
            </a:p>
          </p:txBody>
        </p:sp>
        <p:sp>
          <p:nvSpPr>
            <p:cNvPr id="207" name="TextBox 25">
              <a:extLst>
                <a:ext uri="{FF2B5EF4-FFF2-40B4-BE49-F238E27FC236}">
                  <a16:creationId xmlns:a16="http://schemas.microsoft.com/office/drawing/2014/main" id="{9CCB1CB2-8714-47AB-89F7-30C08A3AEDDE}"/>
                </a:ext>
              </a:extLst>
            </p:cNvPr>
            <p:cNvSpPr txBox="1"/>
            <p:nvPr/>
          </p:nvSpPr>
          <p:spPr>
            <a:xfrm>
              <a:off x="2743200" y="434419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08" name="23 CuadroTexto">
              <a:extLst>
                <a:ext uri="{FF2B5EF4-FFF2-40B4-BE49-F238E27FC236}">
                  <a16:creationId xmlns:a16="http://schemas.microsoft.com/office/drawing/2014/main" id="{B10CD2C8-C9D3-43DC-9727-34A5031329A9}"/>
                </a:ext>
              </a:extLst>
            </p:cNvPr>
            <p:cNvSpPr txBox="1"/>
            <p:nvPr/>
          </p:nvSpPr>
          <p:spPr>
            <a:xfrm>
              <a:off x="1552462" y="4315892"/>
              <a:ext cx="724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US" dirty="0"/>
                <a:t>Sesgo</a:t>
              </a:r>
              <a:endParaRPr lang="es-ES" dirty="0"/>
            </a:p>
          </p:txBody>
        </p:sp>
        <p:cxnSp>
          <p:nvCxnSpPr>
            <p:cNvPr id="209" name="25 Conector recto de flecha">
              <a:extLst>
                <a:ext uri="{FF2B5EF4-FFF2-40B4-BE49-F238E27FC236}">
                  <a16:creationId xmlns:a16="http://schemas.microsoft.com/office/drawing/2014/main" id="{8EB31179-93B1-4441-B8AF-8CB6C82265C9}"/>
                </a:ext>
              </a:extLst>
            </p:cNvPr>
            <p:cNvCxnSpPr>
              <a:endCxn id="207" idx="1"/>
            </p:cNvCxnSpPr>
            <p:nvPr/>
          </p:nvCxnSpPr>
          <p:spPr>
            <a:xfrm>
              <a:off x="2411760" y="4528864"/>
              <a:ext cx="3314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84244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altLang="es-AR" sz="1800" b="0" i="0" u="none" strike="noStrike" cap="none" normalizeH="0" baseline="0" smtClean="0">
            <a:ln>
              <a:noFill/>
            </a:ln>
            <a:effectLst/>
            <a:latin typeface="Arial" pitchFamily="34" charset="0"/>
            <a:ea typeface="Microsoft YaHei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altLang="es-AR" sz="1800" b="0" i="0" u="none" strike="noStrike" cap="none" normalizeH="0" baseline="0" smtClean="0">
            <a:ln>
              <a:noFill/>
            </a:ln>
            <a:effectLst/>
            <a:latin typeface="Arial" pitchFamily="34" charset="0"/>
            <a:ea typeface="Microsoft YaHei" pitchFamily="34" charset="-122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2932</TotalTime>
  <Words>333</Words>
  <Application>Microsoft Office PowerPoint</Application>
  <PresentationFormat>Panorámica</PresentationFormat>
  <Paragraphs>97</Paragraphs>
  <Slides>24</Slides>
  <Notes>24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8" baseType="lpstr">
      <vt:lpstr>Arial</vt:lpstr>
      <vt:lpstr>Calibri</vt:lpstr>
      <vt:lpstr>Times New Roman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Victoria Spirito</dc:creator>
  <cp:lastModifiedBy>Rafael C.</cp:lastModifiedBy>
  <cp:revision>73</cp:revision>
  <dcterms:created xsi:type="dcterms:W3CDTF">2018-03-19T13:38:12Z</dcterms:created>
  <dcterms:modified xsi:type="dcterms:W3CDTF">2019-05-24T20:21:05Z</dcterms:modified>
</cp:coreProperties>
</file>